
<file path=[Content_Types].xml><?xml version="1.0" encoding="utf-8"?>
<Types xmlns="http://schemas.openxmlformats.org/package/2006/content-types">
  <Default Extension="png" ContentType="image/png"/>
  <Default Extension="jpeg" ContentType="image/jpeg"/>
  <Default Extension="emf" ContentType="image/x-emf"/>
  <Default Extension="vtt" ContentType="text/vtt"/>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98" r:id="rId2"/>
    <p:sldId id="299"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279" r:id="rId27"/>
    <p:sldId id="271" r:id="rId28"/>
    <p:sldId id="281" r:id="rId29"/>
    <p:sldId id="280"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7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Lst>
        </p14:section>
        <p14:section name="SOLID_Principales" id="{B9B51309-D148-4332-87C2-07BE32FBCA3B}">
          <p14:sldIdLst>
            <p14:sldId id="279"/>
            <p14:sldId id="271"/>
            <p14:sldId id="281"/>
            <p14:sldId id="280"/>
            <p14:sldId id="283"/>
            <p14:sldId id="284"/>
            <p14:sldId id="285"/>
            <p14:sldId id="286"/>
            <p14:sldId id="287"/>
            <p14:sldId id="288"/>
            <p14:sldId id="289"/>
            <p14:sldId id="290"/>
            <p14:sldId id="291"/>
            <p14:sldId id="292"/>
            <p14:sldId id="293"/>
            <p14:sldId id="294"/>
            <p14:sldId id="295"/>
            <p14:sldId id="296"/>
            <p14:sldId id="297"/>
            <p14:sldId id="275"/>
          </p14:sldIdLst>
        </p14:section>
        <p14:section name="Learn More" id="{2CC34DB2-6590-42C0-AD4B-A04C6060184E}">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1" autoAdjust="0"/>
  </p:normalViewPr>
  <p:slideViewPr>
    <p:cSldViewPr snapToGrid="0">
      <p:cViewPr>
        <p:scale>
          <a:sx n="68" d="100"/>
          <a:sy n="68" d="100"/>
        </p:scale>
        <p:origin x="-2178" y="-11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8/10/2022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8/10/2022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8/10/2022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gs>
            <a:gs pos="10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8/10/2022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microsoft.com/office/2017/04/relationships/track" Target="../media/track1.vtt"/></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microsoft.com/office/2017/04/relationships/track" Target="../media/track1.vtt"/></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C183D7F6-B498-43B3-948B-1728B52AA6E4}">
                <adec:decorative xmlns:adec="http://schemas.microsoft.com/office/drawing/2017/decorative" xmlns="" val="0"/>
              </a:ext>
            </a:extLst>
          </p:cNvPr>
          <p:cNvPicPr>
            <a:picLocks noChangeAspect="1"/>
          </p:cNvPicPr>
          <p:nvPr/>
        </p:nvPicPr>
        <p:blipFill>
          <a:blip r:embed="rId3"/>
          <a:srcRect/>
          <a:stretch/>
        </p:blipFill>
        <p:spPr bwMode="invGray">
          <a:xfrm>
            <a:off x="376310" y="5770354"/>
            <a:ext cx="822960" cy="822960"/>
          </a:xfrm>
          <a:prstGeom prst="rect">
            <a:avLst/>
          </a:prstGeom>
        </p:spPr>
      </p:pic>
      <p:sp>
        <p:nvSpPr>
          <p:cNvPr id="10" name="TextBox 9">
            <a:extLst>
              <a:ext uri="{FF2B5EF4-FFF2-40B4-BE49-F238E27FC236}">
                <a16:creationId xmlns:a16="http://schemas.microsoft.com/office/drawing/2014/main" xmlns="" id="{281283E9-9248-4D62-A2D5-C5030736979E}"/>
              </a:ext>
            </a:extLst>
          </p:cNvPr>
          <p:cNvSpPr txBox="1"/>
          <p:nvPr/>
        </p:nvSpPr>
        <p:spPr>
          <a:xfrm>
            <a:off x="1828800" y="3240817"/>
            <a:ext cx="7318716"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
        <p:nvSpPr>
          <p:cNvPr id="12" name="TextBox 11">
            <a:extLst>
              <a:ext uri="{FF2B5EF4-FFF2-40B4-BE49-F238E27FC236}">
                <a16:creationId xmlns:a16="http://schemas.microsoft.com/office/drawing/2014/main" xmlns="" id="{D45683DF-74A5-449A-B41C-745068CF7055}"/>
              </a:ext>
            </a:extLst>
          </p:cNvPr>
          <p:cNvSpPr txBox="1"/>
          <p:nvPr/>
        </p:nvSpPr>
        <p:spPr>
          <a:xfrm>
            <a:off x="3049172" y="3240817"/>
            <a:ext cx="609834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pic>
        <p:nvPicPr>
          <p:cNvPr id="1026" name="Picture 2">
            <a:extLst>
              <a:ext uri="{FF2B5EF4-FFF2-40B4-BE49-F238E27FC236}">
                <a16:creationId xmlns:a16="http://schemas.microsoft.com/office/drawing/2014/main" xmlns="" id="{5E7CD85F-E769-4FE8-9D4C-2DE18BB1C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05" y="264686"/>
            <a:ext cx="11718387" cy="632862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xmlns="" id="{3B579026-8D27-4A96-B47D-D1C0614D0CBD}"/>
              </a:ext>
            </a:extLst>
          </p:cNvPr>
          <p:cNvSpPr>
            <a:spLocks noGrp="1"/>
          </p:cNvSpPr>
          <p:nvPr>
            <p:ph type="title"/>
          </p:nvPr>
        </p:nvSpPr>
        <p:spPr>
          <a:xfrm>
            <a:off x="1364566" y="6593314"/>
            <a:ext cx="10588283" cy="264686"/>
          </a:xfrm>
        </p:spPr>
        <p:txBody>
          <a:bodyPr>
            <a:noAutofit/>
          </a:bodyPr>
          <a:lstStyle/>
          <a:p>
            <a:r>
              <a:rPr lang="en-US" sz="1400" b="1" i="1" dirty="0" smtClean="0">
                <a:solidFill>
                  <a:schemeClr val="bg1"/>
                </a:solidFill>
              </a:rPr>
              <a:t>Presentation </a:t>
            </a:r>
            <a:r>
              <a:rPr lang="en-US" sz="1400" b="1" i="1" dirty="0">
                <a:solidFill>
                  <a:schemeClr val="bg1"/>
                </a:solidFill>
              </a:rPr>
              <a:t>Link : https://github.com/TOWHIDCSE4/SOLID_presentation-/blob/main/TechviFy_SOLID.pptx</a:t>
            </a:r>
          </a:p>
        </p:txBody>
      </p:sp>
      <p:sp>
        <p:nvSpPr>
          <p:cNvPr id="14" name="Content Placeholder 13">
            <a:extLst>
              <a:ext uri="{FF2B5EF4-FFF2-40B4-BE49-F238E27FC236}">
                <a16:creationId xmlns:a16="http://schemas.microsoft.com/office/drawing/2014/main" xmlns="" id="{2A6F97ED-9ED9-4245-BF3F-5544051E672B}"/>
              </a:ext>
            </a:extLst>
          </p:cNvPr>
          <p:cNvSpPr>
            <a:spLocks noGrp="1"/>
          </p:cNvSpPr>
          <p:nvPr>
            <p:ph sz="quarter" idx="10"/>
          </p:nvPr>
        </p:nvSpPr>
        <p:spPr>
          <a:xfrm>
            <a:off x="2095500" y="264686"/>
            <a:ext cx="8454682" cy="787789"/>
          </a:xfrm>
        </p:spPr>
        <p:txBody>
          <a:bodyPr>
            <a:noAutofit/>
          </a:bodyPr>
          <a:lstStyle/>
          <a:p>
            <a:pPr algn="ctr">
              <a:spcBef>
                <a:spcPts val="0"/>
              </a:spcBef>
              <a:spcAft>
                <a:spcPts val="0"/>
              </a:spcAft>
            </a:pPr>
            <a:r>
              <a:rPr lang="en-US" sz="4000" b="1" dirty="0">
                <a:solidFill>
                  <a:schemeClr val="bg1"/>
                </a:solidFill>
                <a:latin typeface="Bahnschrift" panose="020B0502040204020203" pitchFamily="34" charset="0"/>
              </a:rPr>
              <a:t> SOLID Principles</a:t>
            </a:r>
          </a:p>
        </p:txBody>
      </p:sp>
      <p:sp>
        <p:nvSpPr>
          <p:cNvPr id="18" name="Content Placeholder 13">
            <a:extLst>
              <a:ext uri="{FF2B5EF4-FFF2-40B4-BE49-F238E27FC236}">
                <a16:creationId xmlns:a16="http://schemas.microsoft.com/office/drawing/2014/main" xmlns="" id="{4F0DFDCB-5076-431D-89F8-581CE0AD3F86}"/>
              </a:ext>
            </a:extLst>
          </p:cNvPr>
          <p:cNvSpPr txBox="1">
            <a:spLocks/>
          </p:cNvSpPr>
          <p:nvPr/>
        </p:nvSpPr>
        <p:spPr>
          <a:xfrm>
            <a:off x="492368" y="3429000"/>
            <a:ext cx="2293035" cy="207666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spcBef>
                <a:spcPts val="0"/>
              </a:spcBef>
              <a:spcAft>
                <a:spcPts val="0"/>
              </a:spcAft>
            </a:pPr>
            <a:r>
              <a:rPr lang="en-US" sz="2400" b="1" i="1" dirty="0">
                <a:solidFill>
                  <a:schemeClr val="bg1"/>
                </a:solidFill>
                <a:latin typeface="Monotype Corsiva" panose="03010101010201010101" pitchFamily="66" charset="0"/>
                <a:cs typeface="Calibri" panose="020F0502020204030204" pitchFamily="34" charset="0"/>
              </a:rPr>
              <a:t>August -2022​</a:t>
            </a:r>
          </a:p>
          <a:p>
            <a:pPr algn="ctr">
              <a:spcBef>
                <a:spcPts val="0"/>
              </a:spcBef>
              <a:spcAft>
                <a:spcPts val="0"/>
              </a:spcAft>
            </a:pPr>
            <a:r>
              <a:rPr lang="en-US" sz="2400" b="1" i="1" dirty="0">
                <a:solidFill>
                  <a:schemeClr val="bg1"/>
                </a:solidFill>
                <a:latin typeface="Monotype Corsiva" panose="03010101010201010101" pitchFamily="66" charset="0"/>
                <a:cs typeface="Calibri" panose="020F0502020204030204" pitchFamily="34" charset="0"/>
              </a:rPr>
              <a:t>Created by </a:t>
            </a:r>
          </a:p>
          <a:p>
            <a:pPr algn="ctr">
              <a:spcBef>
                <a:spcPts val="0"/>
              </a:spcBef>
              <a:spcAft>
                <a:spcPts val="0"/>
              </a:spcAft>
            </a:pPr>
            <a:r>
              <a:rPr lang="en-US" sz="2400" b="1" i="1" dirty="0">
                <a:solidFill>
                  <a:schemeClr val="bg1"/>
                </a:solidFill>
                <a:latin typeface="Monotype Corsiva" panose="03010101010201010101" pitchFamily="66" charset="0"/>
                <a:cs typeface="Calibri" panose="020F0502020204030204" pitchFamily="34" charset="0"/>
              </a:rPr>
              <a:t>Islam Towhidul​</a:t>
            </a:r>
          </a:p>
        </p:txBody>
      </p:sp>
    </p:spTree>
    <p:extLst>
      <p:ext uri="{BB962C8B-B14F-4D97-AF65-F5344CB8AC3E}">
        <p14:creationId xmlns:p14="http://schemas.microsoft.com/office/powerpoint/2010/main" val="16184067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29" y="1786598"/>
            <a:ext cx="9519139" cy="3545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411413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8603" y="1434904"/>
            <a:ext cx="5697416" cy="3334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337624" y="1308294"/>
            <a:ext cx="5078438" cy="3221501"/>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inheritance is a good way to apply </a:t>
            </a:r>
            <a:r>
              <a:rPr lang="en-US" sz="2000" dirty="0" smtClean="0">
                <a:latin typeface="Times New Roman" pitchFamily="18" charset="0"/>
                <a:cs typeface="Times New Roman" pitchFamily="18" charset="0"/>
              </a:rPr>
              <a:t>the OCP</a:t>
            </a:r>
            <a:r>
              <a:rPr lang="en-US" sz="2000" dirty="0">
                <a:latin typeface="Times New Roman" pitchFamily="18" charset="0"/>
                <a:cs typeface="Times New Roman" pitchFamily="18" charset="0"/>
              </a:rPr>
              <a:t>; we don’t change the source code of the </a:t>
            </a:r>
            <a:r>
              <a:rPr lang="en-US" sz="2000" b="1" dirty="0" smtClean="0">
                <a:solidFill>
                  <a:schemeClr val="accent1"/>
                </a:solidFill>
                <a:latin typeface="Times New Roman" pitchFamily="18" charset="0"/>
                <a:cs typeface="Times New Roman" pitchFamily="18" charset="0"/>
              </a:rPr>
              <a:t>Payment</a:t>
            </a:r>
            <a:r>
              <a:rPr lang="en-US" sz="2000" dirty="0" smtClean="0">
                <a:latin typeface="Times New Roman" pitchFamily="18" charset="0"/>
                <a:cs typeface="Times New Roman" pitchFamily="18" charset="0"/>
              </a:rPr>
              <a:t> class</a:t>
            </a:r>
            <a:r>
              <a:rPr lang="en-US" sz="2000" dirty="0">
                <a:latin typeface="Times New Roman" pitchFamily="18" charset="0"/>
                <a:cs typeface="Times New Roman" pitchFamily="18" charset="0"/>
              </a:rPr>
              <a:t>. But we introduced coupling between it and the </a:t>
            </a:r>
            <a:r>
              <a:rPr lang="en-US" sz="2000" b="1" dirty="0" err="1" smtClean="0">
                <a:solidFill>
                  <a:schemeClr val="accent1"/>
                </a:solidFill>
                <a:latin typeface="Times New Roman" pitchFamily="18" charset="0"/>
                <a:cs typeface="Times New Roman" pitchFamily="18" charset="0"/>
              </a:rPr>
              <a:t>CashPayment</a:t>
            </a:r>
            <a:r>
              <a:rPr lang="en-US" sz="2000" dirty="0" smtClean="0">
                <a:solidFill>
                  <a:schemeClr val="accent1"/>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and </a:t>
            </a:r>
            <a:r>
              <a:rPr lang="en-US" sz="2000" b="1" dirty="0" err="1" smtClean="0">
                <a:solidFill>
                  <a:schemeClr val="accent1"/>
                </a:solidFill>
                <a:latin typeface="Times New Roman" pitchFamily="18" charset="0"/>
                <a:cs typeface="Times New Roman" pitchFamily="18" charset="0"/>
              </a:rPr>
              <a:t>CreditCardPayment</a:t>
            </a:r>
            <a:r>
              <a:rPr lang="en-US" sz="2000" dirty="0" smtClean="0">
                <a:solidFill>
                  <a:schemeClr val="accent1"/>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class</a:t>
            </a:r>
            <a:r>
              <a:rPr lang="en-US" sz="2000" dirty="0">
                <a:latin typeface="Times New Roman" pitchFamily="18" charset="0"/>
                <a:cs typeface="Times New Roman" pitchFamily="18" charset="0"/>
              </a:rPr>
              <a:t>. In a real example, you will use inheritance with concrete classes that have many methods, and sometimes we don’t need this coupling.</a:t>
            </a:r>
          </a:p>
          <a:p>
            <a:pPr marL="171450" indent="-171450" algn="just"/>
            <a:r>
              <a:rPr lang="en-US" sz="2000" dirty="0" smtClean="0">
                <a:latin typeface="Times New Roman" pitchFamily="18" charset="0"/>
                <a:cs typeface="Times New Roman" pitchFamily="18" charset="0"/>
              </a:rPr>
              <a:t>  What </a:t>
            </a:r>
            <a:r>
              <a:rPr lang="en-US" sz="2000" dirty="0">
                <a:latin typeface="Times New Roman" pitchFamily="18" charset="0"/>
                <a:cs typeface="Times New Roman" pitchFamily="18" charset="0"/>
              </a:rPr>
              <a:t>I loved about software engineering is that always there is a better way, 🤗</a:t>
            </a:r>
          </a:p>
        </p:txBody>
      </p:sp>
      <p:sp>
        <p:nvSpPr>
          <p:cNvPr id="6"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049535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sp>
        <p:nvSpPr>
          <p:cNvPr id="5" name="Title 2"/>
          <p:cNvSpPr txBox="1">
            <a:spLocks/>
          </p:cNvSpPr>
          <p:nvPr/>
        </p:nvSpPr>
        <p:spPr>
          <a:xfrm>
            <a:off x="633045" y="1336430"/>
            <a:ext cx="10564837" cy="801859"/>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000" dirty="0">
                <a:latin typeface="Times New Roman" pitchFamily="18" charset="0"/>
                <a:cs typeface="Times New Roman" pitchFamily="18" charset="0"/>
              </a:rPr>
              <a:t>"A subclass should behave in such a way that it will not cause problems when used instead of the superclass"</a:t>
            </a:r>
          </a:p>
        </p:txBody>
      </p:sp>
      <p:pic>
        <p:nvPicPr>
          <p:cNvPr id="8194" name="Picture 2" descr="SOLID: Principio de Sustitución de Lisko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788" y="2138289"/>
            <a:ext cx="6344528" cy="36435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137125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imes New Roman" pitchFamily="18" charset="0"/>
                <a:cs typeface="Times New Roman" pitchFamily="18" charset="0"/>
              </a:rPr>
              <a:t>Liskov’s</a:t>
            </a:r>
            <a:r>
              <a:rPr lang="en-US" b="1" dirty="0">
                <a:latin typeface="Times New Roman" pitchFamily="18" charset="0"/>
                <a:cs typeface="Times New Roman" pitchFamily="18" charset="0"/>
              </a:rPr>
              <a:t> Substitution Principle (LSP)</a:t>
            </a:r>
            <a:endParaRPr lang="en-US" dirty="0"/>
          </a:p>
        </p:txBody>
      </p:sp>
      <p:sp>
        <p:nvSpPr>
          <p:cNvPr id="4" name="Title 1"/>
          <p:cNvSpPr txBox="1">
            <a:spLocks/>
          </p:cNvSpPr>
          <p:nvPr/>
        </p:nvSpPr>
        <p:spPr>
          <a:xfrm>
            <a:off x="503150" y="1259412"/>
            <a:ext cx="5558382" cy="492814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algn="just"/>
            <a:r>
              <a:rPr lang="en-US" sz="1500" dirty="0">
                <a:latin typeface="Times New Roman" pitchFamily="18" charset="0"/>
                <a:cs typeface="Times New Roman" pitchFamily="18" charset="0"/>
              </a:rPr>
              <a:t>It can be a bug if the child class cannot perform the same behavior as the parent class.</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When you create another class from a class, the class becomes the parent and the new class becomes the child . The child class should be able to do everything the parent class can do. This process is called inheritance .</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A child class must be able to handle the same requests and provide the same or similar results as the parent class.</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In this illustration, the parent class is serving coffee (any type of coffee). It is acceptable for a child class to serve cappuccinos because cappuccinos are a type of coffee, but not for water.</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If the child class does not meet these requirements, then the child class has changed so much that it violates this principle.</a:t>
            </a:r>
          </a:p>
          <a:p>
            <a:pPr algn="just"/>
            <a:endParaRPr lang="en-US" sz="1500" dirty="0">
              <a:latin typeface="Times New Roman" pitchFamily="18" charset="0"/>
              <a:cs typeface="Times New Roman" pitchFamily="18" charset="0"/>
            </a:endParaRPr>
          </a:p>
          <a:p>
            <a:pPr algn="just"/>
            <a:r>
              <a:rPr lang="en-US" sz="1500" dirty="0">
                <a:latin typeface="Times New Roman" pitchFamily="18" charset="0"/>
                <a:cs typeface="Times New Roman" pitchFamily="18" charset="0"/>
              </a:rPr>
              <a:t>Purpose</a:t>
            </a:r>
          </a:p>
          <a:p>
            <a:pPr algn="just"/>
            <a:r>
              <a:rPr lang="en-US" sz="1500" dirty="0">
                <a:latin typeface="Times New Roman" pitchFamily="18" charset="0"/>
                <a:cs typeface="Times New Roman" pitchFamily="18" charset="0"/>
              </a:rPr>
              <a:t>This principle is intended to be consistent so that the parent class and its child classes can be used in the same way without error.</a:t>
            </a:r>
            <a:endParaRPr lang="en-US" sz="1500" dirty="0"/>
          </a:p>
        </p:txBody>
      </p:sp>
      <p:pic>
        <p:nvPicPr>
          <p:cNvPr id="1026" name="Picture 2" descr="https://camo.qiitausercontent.com/d0af37da54801026687c6b069399fa1c4366ab91/68747470733a2f2f6d69726f2e6d656469756d2e636f6d2f6d61782f353230302f312a794b6b32584b4a61434c4e6c4478514d78317235355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191" y="1247571"/>
            <a:ext cx="5613009" cy="480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15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sp>
        <p:nvSpPr>
          <p:cNvPr id="4"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919" y="1771357"/>
            <a:ext cx="7106017" cy="3011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18" y="2424260"/>
            <a:ext cx="2290074" cy="206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8492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sp>
        <p:nvSpPr>
          <p:cNvPr id="5"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360" y="1559316"/>
            <a:ext cx="6769492" cy="3209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146" y="2119384"/>
            <a:ext cx="2210536" cy="166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88990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69" y="1367145"/>
            <a:ext cx="6554842" cy="4332849"/>
          </a:xfrm>
        </p:spPr>
        <p:txBody>
          <a:bodyPr>
            <a:noAutofit/>
          </a:bodyPr>
          <a:lstStyle/>
          <a:p>
            <a:r>
              <a:rPr lang="en-US" sz="2200" dirty="0">
                <a:latin typeface="Times New Roman" panose="02020603050405020304" pitchFamily="18" charset="0"/>
                <a:cs typeface="Times New Roman" panose="02020603050405020304" pitchFamily="18" charset="0"/>
              </a:rPr>
              <a:t>Trying to force a class to do something it doesn't want is wasteful and can lead to unexpected bugs if the class doesn't have the ability to do it</a:t>
            </a:r>
            <a:r>
              <a:rPr lang="en-US" sz="2200" dirty="0" smtClean="0">
                <a:latin typeface="Times New Roman" panose="02020603050405020304" pitchFamily="18" charset="0"/>
                <a:cs typeface="Times New Roman" panose="02020603050405020304" pitchFamily="18" charset="0"/>
              </a:rPr>
              <a:t>.</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 class should only perform the actions necessary to fulfill its role. Any other behavior should be removed entirely or moved elsewhere if there is a possibility that other classes might use it in the future</a:t>
            </a:r>
            <a:r>
              <a:rPr lang="en-US" sz="2200" dirty="0" smtClean="0">
                <a:latin typeface="Times New Roman" panose="02020603050405020304" pitchFamily="18" charset="0"/>
                <a:cs typeface="Times New Roman" panose="02020603050405020304" pitchFamily="18" charset="0"/>
              </a:rPr>
              <a:t>.</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Purpose</a:t>
            </a:r>
            <a:br>
              <a:rPr lang="en-US" sz="2200" b="1"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The principle is to split the set of behaviors into smaller pieces so that the class does only what it needs to do.</a:t>
            </a:r>
          </a:p>
        </p:txBody>
      </p:sp>
      <p:sp>
        <p:nvSpPr>
          <p:cNvPr id="4" name="Title 1"/>
          <p:cNvSpPr txBox="1">
            <a:spLocks/>
          </p:cNvSpPr>
          <p:nvPr/>
        </p:nvSpPr>
        <p:spPr>
          <a:xfrm>
            <a:off x="673607" y="600456"/>
            <a:ext cx="6877119" cy="640080"/>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b="1" smtClean="0">
                <a:latin typeface="Times New Roman" pitchFamily="18" charset="0"/>
                <a:cs typeface="Times New Roman" pitchFamily="18" charset="0"/>
              </a:rPr>
              <a:t>Interface Segregation Principle (ISP)</a:t>
            </a:r>
            <a:endParaRPr lang="en-US" dirty="0"/>
          </a:p>
        </p:txBody>
      </p:sp>
      <p:pic>
        <p:nvPicPr>
          <p:cNvPr id="2050" name="Picture 2" descr="https://camo.qiitausercontent.com/7e213497eb56370338b68ba52e6d1c038fe9f0d9/68747470733a2f2f6d69726f2e6d656469756d2e636f6d2f6d61782f353230302f312a32686d7952394c3433566d36344d59786a3459383977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02" y="1240536"/>
            <a:ext cx="4994031" cy="480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3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p>
        </p:txBody>
      </p:sp>
      <p:sp>
        <p:nvSpPr>
          <p:cNvPr id="4" name="Title 2"/>
          <p:cNvSpPr txBox="1">
            <a:spLocks/>
          </p:cNvSpPr>
          <p:nvPr/>
        </p:nvSpPr>
        <p:spPr>
          <a:xfrm>
            <a:off x="673607" y="1402315"/>
            <a:ext cx="10468005" cy="640080"/>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400" dirty="0">
                <a:latin typeface="Times New Roman" pitchFamily="18" charset="0"/>
                <a:cs typeface="Times New Roman" pitchFamily="18" charset="0"/>
              </a:rPr>
              <a:t>"Clients should not be forced to depend upon interfaces that they </a:t>
            </a:r>
            <a:r>
              <a:rPr lang="en-US" sz="2400" dirty="0" smtClean="0">
                <a:latin typeface="Times New Roman" pitchFamily="18" charset="0"/>
                <a:cs typeface="Times New Roman" pitchFamily="18" charset="0"/>
              </a:rPr>
              <a:t>don't </a:t>
            </a:r>
            <a:r>
              <a:rPr lang="en-US" sz="2400" dirty="0">
                <a:latin typeface="Times New Roman" pitchFamily="18" charset="0"/>
                <a:cs typeface="Times New Roman" pitchFamily="18" charset="0"/>
              </a:rPr>
              <a:t>use"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699" y="2187160"/>
            <a:ext cx="6311999" cy="252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3327236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922" y="1442523"/>
            <a:ext cx="7370078" cy="355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799545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491" y="1339143"/>
            <a:ext cx="42481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025" y="1674054"/>
            <a:ext cx="5888282" cy="2854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70" y="3816669"/>
            <a:ext cx="5763137" cy="2429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1414829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0" dirty="0" smtClean="0">
                <a:solidFill>
                  <a:schemeClr val="tx1"/>
                </a:solidFill>
                <a:effectLst/>
                <a:latin typeface="-apple-system"/>
              </a:rPr>
              <a:t>Contents</a:t>
            </a:r>
            <a:endParaRPr lang="en-US" dirty="0">
              <a:solidFill>
                <a:schemeClr val="tx1"/>
              </a:solidFill>
            </a:endParaRPr>
          </a:p>
        </p:txBody>
      </p:sp>
      <p:sp>
        <p:nvSpPr>
          <p:cNvPr id="3" name="Content Placeholder 2"/>
          <p:cNvSpPr>
            <a:spLocks noGrp="1"/>
          </p:cNvSpPr>
          <p:nvPr>
            <p:ph sz="quarter" idx="10"/>
          </p:nvPr>
        </p:nvSpPr>
        <p:spPr>
          <a:xfrm>
            <a:off x="539496" y="1589648"/>
            <a:ext cx="5397070" cy="4768949"/>
          </a:xfrm>
        </p:spPr>
        <p:txBody>
          <a:bodyPr>
            <a:noAutofit/>
          </a:bodyPr>
          <a:lstStyle/>
          <a:p>
            <a:pPr marL="171450" indent="-171450">
              <a:buFont typeface="Wingdings" pitchFamily="2" charset="2"/>
              <a:buChar char="Ø"/>
            </a:pPr>
            <a:r>
              <a:rPr lang="en-US" sz="1800" b="1" dirty="0">
                <a:latin typeface="Times New Roman" pitchFamily="18" charset="0"/>
                <a:cs typeface="Times New Roman" pitchFamily="18" charset="0"/>
              </a:rPr>
              <a:t>What is </a:t>
            </a:r>
            <a:r>
              <a:rPr lang="en-US" sz="1800" b="1" dirty="0" smtClean="0">
                <a:latin typeface="Times New Roman" pitchFamily="18" charset="0"/>
                <a:cs typeface="Times New Roman" pitchFamily="18" charset="0"/>
              </a:rPr>
              <a:t>SOLID</a:t>
            </a:r>
          </a:p>
          <a:p>
            <a:pPr marL="171450" indent="-171450">
              <a:buFont typeface="Wingdings" pitchFamily="2" charset="2"/>
              <a:buChar char="Ø"/>
            </a:pPr>
            <a:r>
              <a:rPr lang="en-US" sz="1800" b="1" dirty="0">
                <a:solidFill>
                  <a:schemeClr val="tx1"/>
                </a:solidFill>
                <a:latin typeface="Times New Roman" pitchFamily="18" charset="0"/>
                <a:cs typeface="Times New Roman" pitchFamily="18" charset="0"/>
              </a:rPr>
              <a:t>Why important SOLID </a:t>
            </a:r>
            <a:r>
              <a:rPr lang="en-US" sz="1800" b="1" dirty="0" smtClean="0">
                <a:solidFill>
                  <a:schemeClr val="tx1"/>
                </a:solidFill>
                <a:latin typeface="Times New Roman" pitchFamily="18" charset="0"/>
                <a:cs typeface="Times New Roman" pitchFamily="18" charset="0"/>
              </a:rPr>
              <a:t>principles</a:t>
            </a:r>
            <a:endParaRPr lang="en-US" sz="1800" b="1" dirty="0">
              <a:latin typeface="Times New Roman" pitchFamily="18" charset="0"/>
              <a:cs typeface="Times New Roman" pitchFamily="18" charset="0"/>
            </a:endParaRPr>
          </a:p>
          <a:p>
            <a:pPr marL="171450" indent="-171450">
              <a:buFont typeface="Wingdings" pitchFamily="2" charset="2"/>
              <a:buChar char="Ø"/>
            </a:pPr>
            <a:r>
              <a:rPr lang="en-US" sz="1800" b="1" dirty="0">
                <a:latin typeface="Times New Roman" pitchFamily="18" charset="0"/>
                <a:cs typeface="Times New Roman" pitchFamily="18" charset="0"/>
              </a:rPr>
              <a:t>Single Responsibility Principle (SRP)</a:t>
            </a:r>
          </a:p>
          <a:p>
            <a:pPr marL="171450" indent="-171450">
              <a:buFont typeface="Wingdings" pitchFamily="2" charset="2"/>
              <a:buChar char="Ø"/>
            </a:pPr>
            <a:r>
              <a:rPr lang="en-US" sz="1800" b="1" dirty="0">
                <a:latin typeface="Times New Roman" pitchFamily="18" charset="0"/>
                <a:cs typeface="Times New Roman" pitchFamily="18" charset="0"/>
              </a:rPr>
              <a:t>Open/Closed Principle</a:t>
            </a:r>
          </a:p>
          <a:p>
            <a:pPr marL="171450" indent="-171450">
              <a:buFont typeface="Wingdings" pitchFamily="2" charset="2"/>
              <a:buChar char="Ø"/>
            </a:pPr>
            <a:r>
              <a:rPr lang="en-US" sz="1800" b="1" dirty="0">
                <a:latin typeface="Times New Roman" pitchFamily="18" charset="0"/>
                <a:cs typeface="Times New Roman" pitchFamily="18" charset="0"/>
              </a:rPr>
              <a:t>Liskov’s Substitution Principle (LSP)</a:t>
            </a:r>
          </a:p>
          <a:p>
            <a:pPr marL="171450" indent="-171450">
              <a:buFont typeface="Wingdings" pitchFamily="2" charset="2"/>
              <a:buChar char="Ø"/>
            </a:pPr>
            <a:r>
              <a:rPr lang="en-US" sz="1800" b="1" dirty="0">
                <a:latin typeface="Times New Roman" pitchFamily="18" charset="0"/>
                <a:cs typeface="Times New Roman" pitchFamily="18" charset="0"/>
              </a:rPr>
              <a:t>Interface Segregation Principle (ISP)</a:t>
            </a:r>
          </a:p>
          <a:p>
            <a:pPr marL="171450" indent="-171450">
              <a:buFont typeface="Wingdings" pitchFamily="2" charset="2"/>
              <a:buChar char="Ø"/>
            </a:pPr>
            <a:r>
              <a:rPr lang="en-US" sz="1800" b="1" dirty="0">
                <a:latin typeface="Times New Roman" pitchFamily="18" charset="0"/>
                <a:cs typeface="Times New Roman" pitchFamily="18" charset="0"/>
              </a:rPr>
              <a:t>Dependency Inversion Principle (DIP)</a:t>
            </a:r>
          </a:p>
        </p:txBody>
      </p:sp>
      <p:pic>
        <p:nvPicPr>
          <p:cNvPr id="2050" name="Picture 2" descr="The S.O.L.I.D Principles in Pictures | by Ugonna Thelma | Backticks &amp;  Tild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745" y="1491175"/>
            <a:ext cx="7005710" cy="486742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dirty="0"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617034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Dependency Inversion Principle (DIP)</a:t>
            </a:r>
            <a:endParaRPr lang="en-US" dirty="0"/>
          </a:p>
        </p:txBody>
      </p:sp>
      <p:pic>
        <p:nvPicPr>
          <p:cNvPr id="3074" name="Picture 2" descr="https://camo.qiitausercontent.com/c00fe4b672d291a7b41b6545cdda6a5d8e8b208d/68747470733a2f2f6d69726f2e6d656469756d2e636f6d2f6d61782f353230302f312a516b3874446d6a516c7976774b784e546658496f305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07" y="1336430"/>
            <a:ext cx="5715083" cy="46001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76660" y="1842867"/>
            <a:ext cx="5403636" cy="3249637"/>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i="1" dirty="0">
                <a:latin typeface="Times New Roman" pitchFamily="18" charset="0"/>
                <a:cs typeface="Times New Roman" pitchFamily="18" charset="0"/>
              </a:rPr>
              <a:t>"</a:t>
            </a:r>
            <a:r>
              <a:rPr lang="en-US" b="1" i="1" dirty="0">
                <a:solidFill>
                  <a:schemeClr val="accent1"/>
                </a:solidFill>
                <a:latin typeface="Times New Roman" pitchFamily="18" charset="0"/>
                <a:cs typeface="Times New Roman" pitchFamily="18" charset="0"/>
              </a:rPr>
              <a:t>High-level</a:t>
            </a:r>
            <a:r>
              <a:rPr lang="en-US" i="1" dirty="0">
                <a:latin typeface="Times New Roman" pitchFamily="18" charset="0"/>
                <a:cs typeface="Times New Roman" pitchFamily="18" charset="0"/>
              </a:rPr>
              <a:t> modules should not depend on </a:t>
            </a:r>
            <a:r>
              <a:rPr lang="en-US" b="1" i="1" dirty="0">
                <a:solidFill>
                  <a:schemeClr val="accent1"/>
                </a:solidFill>
                <a:latin typeface="Times New Roman" pitchFamily="18" charset="0"/>
                <a:cs typeface="Times New Roman" pitchFamily="18" charset="0"/>
              </a:rPr>
              <a:t>low-level </a:t>
            </a:r>
            <a:r>
              <a:rPr lang="en-US" i="1" dirty="0">
                <a:latin typeface="Times New Roman" pitchFamily="18" charset="0"/>
                <a:cs typeface="Times New Roman" pitchFamily="18" charset="0"/>
              </a:rPr>
              <a:t>modules. Both should depend on abstractions."</a:t>
            </a:r>
          </a:p>
          <a:p>
            <a:pPr marL="171450" indent="-171450"/>
            <a:endParaRPr lang="en-US" i="1" dirty="0">
              <a:latin typeface="Times New Roman" pitchFamily="18" charset="0"/>
              <a:cs typeface="Times New Roman" pitchFamily="18" charset="0"/>
            </a:endParaRPr>
          </a:p>
          <a:p>
            <a:pPr marL="171450" indent="-171450"/>
            <a:r>
              <a:rPr lang="en-US" i="1" dirty="0">
                <a:latin typeface="Times New Roman" pitchFamily="18" charset="0"/>
                <a:cs typeface="Times New Roman" pitchFamily="18" charset="0"/>
              </a:rPr>
              <a:t>"</a:t>
            </a:r>
            <a:r>
              <a:rPr lang="en-US" b="1" i="1" dirty="0">
                <a:solidFill>
                  <a:schemeClr val="accent1"/>
                </a:solidFill>
                <a:latin typeface="Times New Roman" pitchFamily="18" charset="0"/>
                <a:cs typeface="Times New Roman" pitchFamily="18" charset="0"/>
              </a:rPr>
              <a:t>Abstractions</a:t>
            </a:r>
            <a:r>
              <a:rPr lang="en-US" i="1" dirty="0">
                <a:latin typeface="Times New Roman" pitchFamily="18" charset="0"/>
                <a:cs typeface="Times New Roman" pitchFamily="18" charset="0"/>
              </a:rPr>
              <a:t> should not depend upon details. </a:t>
            </a:r>
            <a:r>
              <a:rPr lang="en-US" b="1" i="1" dirty="0">
                <a:solidFill>
                  <a:schemeClr val="accent1"/>
                </a:solidFill>
                <a:latin typeface="Times New Roman" pitchFamily="18" charset="0"/>
                <a:cs typeface="Times New Roman" pitchFamily="18" charset="0"/>
              </a:rPr>
              <a:t>Details</a:t>
            </a:r>
            <a:r>
              <a:rPr lang="en-US" i="1" dirty="0">
                <a:solidFill>
                  <a:schemeClr val="accent1"/>
                </a:solidFill>
                <a:latin typeface="Times New Roman" pitchFamily="18" charset="0"/>
                <a:cs typeface="Times New Roman" pitchFamily="18" charset="0"/>
              </a:rPr>
              <a:t> </a:t>
            </a:r>
            <a:r>
              <a:rPr lang="en-US" i="1" dirty="0">
                <a:latin typeface="Times New Roman" pitchFamily="18" charset="0"/>
                <a:cs typeface="Times New Roman" pitchFamily="18" charset="0"/>
              </a:rPr>
              <a:t>should depend upon abstraction"</a:t>
            </a:r>
          </a:p>
        </p:txBody>
      </p:sp>
    </p:spTree>
    <p:extLst>
      <p:ext uri="{BB962C8B-B14F-4D97-AF65-F5344CB8AC3E}">
        <p14:creationId xmlns:p14="http://schemas.microsoft.com/office/powerpoint/2010/main" val="210225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Dependency Inversion Principle (DIP)</a:t>
            </a:r>
          </a:p>
        </p:txBody>
      </p:sp>
      <p:sp>
        <p:nvSpPr>
          <p:cNvPr id="5" name="Title 2"/>
          <p:cNvSpPr txBox="1">
            <a:spLocks/>
          </p:cNvSpPr>
          <p:nvPr/>
        </p:nvSpPr>
        <p:spPr>
          <a:xfrm>
            <a:off x="731520" y="1336431"/>
            <a:ext cx="10325686" cy="1617785"/>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lgn="just"/>
            <a:r>
              <a:rPr lang="en-US" sz="2200" dirty="0">
                <a:latin typeface="Times New Roman" pitchFamily="18" charset="0"/>
                <a:cs typeface="Times New Roman" pitchFamily="18" charset="0"/>
              </a:rPr>
              <a:t>Dependency injection is a programming technique that makes a </a:t>
            </a:r>
            <a:r>
              <a:rPr lang="en-US" sz="2200" dirty="0" smtClean="0">
                <a:latin typeface="Times New Roman" pitchFamily="18" charset="0"/>
                <a:cs typeface="Times New Roman" pitchFamily="18" charset="0"/>
              </a:rPr>
              <a:t>class independent </a:t>
            </a:r>
            <a:r>
              <a:rPr lang="en-US" sz="2200" dirty="0">
                <a:latin typeface="Times New Roman" pitchFamily="18" charset="0"/>
                <a:cs typeface="Times New Roman" pitchFamily="18" charset="0"/>
              </a:rPr>
              <a:t>of its dependencies. It achieves that by decoupling the usage of an object from its creation. This helps you to follow SOLID's dependency inversion and single responsibility principles.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268" y="3205749"/>
            <a:ext cx="5895975"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3153189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Dependency Inversion Principle (DIP)</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634" y="1292175"/>
            <a:ext cx="5991812" cy="277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22" y="1292176"/>
            <a:ext cx="4203016" cy="243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22" y="3842531"/>
            <a:ext cx="342929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4207" y="3993026"/>
            <a:ext cx="3641333" cy="254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0023" y="4164037"/>
            <a:ext cx="3533630" cy="2174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59840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Keep in Mind</a:t>
            </a:r>
          </a:p>
        </p:txBody>
      </p:sp>
      <p:sp>
        <p:nvSpPr>
          <p:cNvPr id="2" name="Rectangle 1"/>
          <p:cNvSpPr/>
          <p:nvPr/>
        </p:nvSpPr>
        <p:spPr>
          <a:xfrm>
            <a:off x="1364567" y="1794359"/>
            <a:ext cx="6822830" cy="2246769"/>
          </a:xfrm>
          <a:prstGeom prst="rect">
            <a:avLst/>
          </a:prstGeom>
        </p:spPr>
        <p:txBody>
          <a:bodyPr wrap="square">
            <a:spAutoFit/>
          </a:bodyPr>
          <a:lstStyle/>
          <a:p>
            <a:r>
              <a:rPr lang="en-US" sz="2000" dirty="0"/>
              <a:t>DRY - </a:t>
            </a:r>
            <a:r>
              <a:rPr lang="en-US" sz="2000" b="1" dirty="0" smtClean="0">
                <a:solidFill>
                  <a:schemeClr val="accent1"/>
                </a:solidFill>
              </a:rPr>
              <a:t>D</a:t>
            </a:r>
            <a:r>
              <a:rPr lang="en-US" sz="2000" dirty="0" smtClean="0"/>
              <a:t>on't </a:t>
            </a:r>
            <a:r>
              <a:rPr lang="en-US" sz="2000" b="1" dirty="0">
                <a:solidFill>
                  <a:schemeClr val="accent1"/>
                </a:solidFill>
              </a:rPr>
              <a:t>r</a:t>
            </a:r>
            <a:r>
              <a:rPr lang="en-US" sz="2000" dirty="0"/>
              <a:t>epeat </a:t>
            </a:r>
            <a:r>
              <a:rPr lang="en-US" sz="2000" b="1" dirty="0">
                <a:solidFill>
                  <a:schemeClr val="accent1"/>
                </a:solidFill>
              </a:rPr>
              <a:t>y</a:t>
            </a:r>
            <a:r>
              <a:rPr lang="en-US" sz="2000" dirty="0"/>
              <a:t>ourself</a:t>
            </a:r>
          </a:p>
          <a:p>
            <a:r>
              <a:rPr lang="en-US" sz="2000" dirty="0"/>
              <a:t>+</a:t>
            </a:r>
          </a:p>
          <a:p>
            <a:r>
              <a:rPr lang="en-US" sz="2000" dirty="0"/>
              <a:t>SLAP - </a:t>
            </a:r>
            <a:r>
              <a:rPr lang="en-US" sz="2000" b="1" dirty="0">
                <a:solidFill>
                  <a:schemeClr val="accent1"/>
                </a:solidFill>
              </a:rPr>
              <a:t>S</a:t>
            </a:r>
            <a:r>
              <a:rPr lang="en-US" sz="2000" dirty="0"/>
              <a:t>ingle layer </a:t>
            </a:r>
            <a:r>
              <a:rPr lang="en-US" sz="2000" b="1" dirty="0">
                <a:solidFill>
                  <a:schemeClr val="accent1"/>
                </a:solidFill>
              </a:rPr>
              <a:t>a</a:t>
            </a:r>
            <a:r>
              <a:rPr lang="en-US" sz="2000" dirty="0"/>
              <a:t>bstraction </a:t>
            </a:r>
            <a:r>
              <a:rPr lang="en-US" sz="2000" b="1" dirty="0">
                <a:solidFill>
                  <a:schemeClr val="accent1"/>
                </a:solidFill>
              </a:rPr>
              <a:t>p</a:t>
            </a:r>
            <a:r>
              <a:rPr lang="en-US" sz="2000" dirty="0"/>
              <a:t>rinciple</a:t>
            </a:r>
          </a:p>
          <a:p>
            <a:r>
              <a:rPr lang="en-US" sz="2000" dirty="0"/>
              <a:t>+</a:t>
            </a:r>
          </a:p>
          <a:p>
            <a:r>
              <a:rPr lang="en-US" sz="2000" dirty="0"/>
              <a:t>SOLID </a:t>
            </a:r>
          </a:p>
          <a:p>
            <a:endParaRPr lang="en-US" sz="2000" dirty="0"/>
          </a:p>
          <a:p>
            <a:r>
              <a:rPr lang="en-US" sz="2000" dirty="0"/>
              <a:t>            BEST DEVELOPER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907" y="3191241"/>
            <a:ext cx="9810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272698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171450" indent="-171450"/>
            <a:r>
              <a:rPr lang="en-US" sz="3600" b="1" dirty="0">
                <a:latin typeface="Bodoni MT" pitchFamily="18" charset="0"/>
                <a:cs typeface="Times New Roman" pitchFamily="18" charset="0"/>
              </a:rPr>
              <a:t>Keep in Mind</a:t>
            </a:r>
          </a:p>
        </p:txBody>
      </p:sp>
      <p:sp>
        <p:nvSpPr>
          <p:cNvPr id="2" name="Rectangle 1"/>
          <p:cNvSpPr/>
          <p:nvPr/>
        </p:nvSpPr>
        <p:spPr>
          <a:xfrm>
            <a:off x="1364567" y="1794359"/>
            <a:ext cx="6822830" cy="1754326"/>
          </a:xfrm>
          <a:prstGeom prst="rect">
            <a:avLst/>
          </a:prstGeom>
        </p:spPr>
        <p:txBody>
          <a:bodyPr wrap="square">
            <a:spAutoFit/>
          </a:bodyPr>
          <a:lstStyle/>
          <a:p>
            <a:pPr algn="ctr"/>
            <a:r>
              <a:rPr lang="en-US" sz="5400" i="1" dirty="0">
                <a:latin typeface="Bodoni MT" pitchFamily="18" charset="0"/>
              </a:rPr>
              <a:t>Enjoy code and </a:t>
            </a:r>
          </a:p>
          <a:p>
            <a:pPr algn="ctr"/>
            <a:r>
              <a:rPr lang="en-US" sz="5400" i="1" dirty="0">
                <a:latin typeface="Bodoni MT" pitchFamily="18" charset="0"/>
              </a:rPr>
              <a:t>Keep it simple!</a:t>
            </a:r>
          </a:p>
        </p:txBody>
      </p:sp>
      <p:sp>
        <p:nvSpPr>
          <p:cNvPr id="5"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459350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Robot"/>
          <p:cNvPicPr>
            <a:picLocks noChangeAspect="1"/>
          </p:cNvPicPr>
          <p:nvPr/>
        </p:nvPicPr>
        <p:blipFill>
          <a:blip r:embed="rId2"/>
          <a:stretch>
            <a:fillRect/>
          </a:stretch>
        </p:blipFill>
        <p:spPr>
          <a:xfrm>
            <a:off x="7912741" y="1646170"/>
            <a:ext cx="2775459" cy="4531804"/>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221" y="1903444"/>
            <a:ext cx="4608761" cy="3689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
        <p:nvSpPr>
          <p:cNvPr id="9" name="Title 8"/>
          <p:cNvSpPr>
            <a:spLocks noGrp="1"/>
          </p:cNvSpPr>
          <p:nvPr>
            <p:ph type="title"/>
          </p:nvPr>
        </p:nvSpPr>
        <p:spPr>
          <a:xfrm>
            <a:off x="1266092" y="448056"/>
            <a:ext cx="3491509" cy="640080"/>
          </a:xfrm>
        </p:spPr>
        <p:txBody>
          <a:bodyPr/>
          <a:lstStyle/>
          <a:p>
            <a:r>
              <a:rPr lang="en-US" b="1" dirty="0" smtClean="0">
                <a:latin typeface="Copperplate Gothic Light" pitchFamily="34" charset="0"/>
              </a:rPr>
              <a:t>Thank  you  All </a:t>
            </a:r>
            <a:endParaRPr lang="en-US" b="1" dirty="0">
              <a:latin typeface="Copperplate Gothic Light" pitchFamily="34" charset="0"/>
            </a:endParaRPr>
          </a:p>
        </p:txBody>
      </p:sp>
    </p:spTree>
    <p:extLst>
      <p:ext uri="{BB962C8B-B14F-4D97-AF65-F5344CB8AC3E}">
        <p14:creationId xmlns:p14="http://schemas.microsoft.com/office/powerpoint/2010/main" val="792430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0" dirty="0" smtClean="0">
                <a:solidFill>
                  <a:schemeClr val="tx1"/>
                </a:solidFill>
                <a:effectLst/>
                <a:latin typeface="-apple-system"/>
              </a:rPr>
              <a:t>Contents</a:t>
            </a:r>
            <a:endParaRPr lang="en-US" dirty="0">
              <a:solidFill>
                <a:schemeClr val="tx1"/>
              </a:solidFill>
            </a:endParaRPr>
          </a:p>
        </p:txBody>
      </p:sp>
      <p:sp>
        <p:nvSpPr>
          <p:cNvPr id="3" name="Content Placeholder 2"/>
          <p:cNvSpPr>
            <a:spLocks noGrp="1"/>
          </p:cNvSpPr>
          <p:nvPr>
            <p:ph sz="quarter" idx="10"/>
          </p:nvPr>
        </p:nvSpPr>
        <p:spPr>
          <a:xfrm>
            <a:off x="539496" y="1589648"/>
            <a:ext cx="5397070" cy="4768949"/>
          </a:xfrm>
        </p:spPr>
        <p:txBody>
          <a:bodyPr>
            <a:noAutofit/>
          </a:bodyPr>
          <a:lstStyle/>
          <a:p>
            <a:pPr marL="171450" indent="-171450">
              <a:buFont typeface="Wingdings" pitchFamily="2" charset="2"/>
              <a:buChar char="Ø"/>
            </a:pPr>
            <a:r>
              <a:rPr lang="en-US" sz="1800" b="1" dirty="0">
                <a:latin typeface="Times New Roman" pitchFamily="18" charset="0"/>
                <a:cs typeface="Times New Roman" pitchFamily="18" charset="0"/>
              </a:rPr>
              <a:t>What is </a:t>
            </a:r>
            <a:r>
              <a:rPr lang="en-US" sz="1800" b="1" dirty="0" smtClean="0">
                <a:latin typeface="Times New Roman" pitchFamily="18" charset="0"/>
                <a:cs typeface="Times New Roman" pitchFamily="18" charset="0"/>
              </a:rPr>
              <a:t>SOLID</a:t>
            </a:r>
          </a:p>
          <a:p>
            <a:pPr marL="171450" indent="-171450">
              <a:buFont typeface="Wingdings" pitchFamily="2" charset="2"/>
              <a:buChar char="Ø"/>
            </a:pPr>
            <a:r>
              <a:rPr lang="en-US" sz="1800" b="1" dirty="0">
                <a:solidFill>
                  <a:schemeClr val="tx1"/>
                </a:solidFill>
                <a:latin typeface="Times New Roman" pitchFamily="18" charset="0"/>
                <a:cs typeface="Times New Roman" pitchFamily="18" charset="0"/>
              </a:rPr>
              <a:t>Why important SOLID </a:t>
            </a:r>
            <a:r>
              <a:rPr lang="en-US" sz="1800" b="1" dirty="0" smtClean="0">
                <a:solidFill>
                  <a:schemeClr val="tx1"/>
                </a:solidFill>
                <a:latin typeface="Times New Roman" pitchFamily="18" charset="0"/>
                <a:cs typeface="Times New Roman" pitchFamily="18" charset="0"/>
              </a:rPr>
              <a:t>principles</a:t>
            </a:r>
            <a:endParaRPr lang="en-US" sz="1800" b="1" dirty="0">
              <a:latin typeface="Times New Roman" pitchFamily="18" charset="0"/>
              <a:cs typeface="Times New Roman" pitchFamily="18" charset="0"/>
            </a:endParaRPr>
          </a:p>
          <a:p>
            <a:pPr marL="171450" indent="-171450">
              <a:buFont typeface="Wingdings" pitchFamily="2" charset="2"/>
              <a:buChar char="Ø"/>
            </a:pPr>
            <a:r>
              <a:rPr lang="en-US" sz="1800" b="1" dirty="0">
                <a:latin typeface="Times New Roman" pitchFamily="18" charset="0"/>
                <a:cs typeface="Times New Roman" pitchFamily="18" charset="0"/>
              </a:rPr>
              <a:t>Single Responsibility Principle (SRP)</a:t>
            </a:r>
          </a:p>
          <a:p>
            <a:pPr marL="171450" indent="-171450">
              <a:buFont typeface="Wingdings" pitchFamily="2" charset="2"/>
              <a:buChar char="Ø"/>
            </a:pPr>
            <a:r>
              <a:rPr lang="en-US" sz="1800" b="1" dirty="0">
                <a:latin typeface="Times New Roman" pitchFamily="18" charset="0"/>
                <a:cs typeface="Times New Roman" pitchFamily="18" charset="0"/>
              </a:rPr>
              <a:t>Open/Closed Principle</a:t>
            </a:r>
          </a:p>
          <a:p>
            <a:pPr marL="171450" indent="-171450">
              <a:buFont typeface="Wingdings" pitchFamily="2" charset="2"/>
              <a:buChar char="Ø"/>
            </a:pPr>
            <a:r>
              <a:rPr lang="en-US" sz="1800" b="1" dirty="0">
                <a:latin typeface="Times New Roman" pitchFamily="18" charset="0"/>
                <a:cs typeface="Times New Roman" pitchFamily="18" charset="0"/>
              </a:rPr>
              <a:t>Liskov’s Substitution Principle (LSP)</a:t>
            </a:r>
          </a:p>
          <a:p>
            <a:pPr marL="171450" indent="-171450">
              <a:buFont typeface="Wingdings" pitchFamily="2" charset="2"/>
              <a:buChar char="Ø"/>
            </a:pPr>
            <a:r>
              <a:rPr lang="en-US" sz="1800" b="1" dirty="0">
                <a:latin typeface="Times New Roman" pitchFamily="18" charset="0"/>
                <a:cs typeface="Times New Roman" pitchFamily="18" charset="0"/>
              </a:rPr>
              <a:t>Interface Segregation Principle (ISP)</a:t>
            </a:r>
          </a:p>
          <a:p>
            <a:pPr marL="171450" indent="-171450">
              <a:buFont typeface="Wingdings" pitchFamily="2" charset="2"/>
              <a:buChar char="Ø"/>
            </a:pPr>
            <a:r>
              <a:rPr lang="en-US" sz="1800" b="1" dirty="0">
                <a:latin typeface="Times New Roman" pitchFamily="18" charset="0"/>
                <a:cs typeface="Times New Roman" pitchFamily="18" charset="0"/>
              </a:rPr>
              <a:t>Dependency Inversion Principle (DIP)</a:t>
            </a:r>
          </a:p>
        </p:txBody>
      </p:sp>
      <p:pic>
        <p:nvPicPr>
          <p:cNvPr id="2050" name="Picture 2" descr="The S.O.L.I.D Principles in Pictures | by Ugonna Thelma | Backticks &amp;  Tild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745" y="1491175"/>
            <a:ext cx="7005710" cy="486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47114" y="247650"/>
            <a:ext cx="10269415" cy="640080"/>
          </a:xfrm>
        </p:spPr>
        <p:txBody>
          <a:bodyPr>
            <a:noAutofit/>
          </a:bodyPr>
          <a:lstStyle/>
          <a:p>
            <a:r>
              <a:rPr lang="en-US" sz="2000" b="1" i="1" dirty="0">
                <a:solidFill>
                  <a:schemeClr val="tx1"/>
                </a:solidFill>
                <a:effectLst/>
                <a:latin typeface="Calibri" panose="020F0502020204030204" pitchFamily="34" charset="0"/>
                <a:cs typeface="Calibri" panose="020F0502020204030204" pitchFamily="34" charset="0"/>
              </a:rPr>
              <a:t>The SOLID principles of Object-Oriented Design include the following 5 principles:</a:t>
            </a:r>
            <a:endParaRPr lang="en-US" sz="2000" i="1" dirty="0">
              <a:solidFill>
                <a:schemeClr val="tx1"/>
              </a:solidFill>
              <a:latin typeface="Calibri" panose="020F0502020204030204" pitchFamily="34" charset="0"/>
              <a:cs typeface="Calibri" panose="020F0502020204030204"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96" y="1252023"/>
            <a:ext cx="10843553" cy="496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i="0" dirty="0">
                <a:solidFill>
                  <a:schemeClr val="tx1"/>
                </a:solidFill>
                <a:effectLst/>
                <a:latin typeface="Calibri" panose="020F0502020204030204" pitchFamily="34" charset="0"/>
                <a:cs typeface="Calibri" panose="020F0502020204030204" pitchFamily="34" charset="0"/>
              </a:rPr>
              <a:t>Why important SOLID principles?</a:t>
            </a:r>
            <a:endParaRPr lang="en-US" dirty="0">
              <a:latin typeface="Calibri" panose="020F0502020204030204" pitchFamily="34" charset="0"/>
              <a:cs typeface="Calibri" panose="020F0502020204030204" pitchFamily="34" charset="0"/>
            </a:endParaRPr>
          </a:p>
        </p:txBody>
      </p:sp>
      <p:sp>
        <p:nvSpPr>
          <p:cNvPr id="5" name="Content Placeholder 4"/>
          <p:cNvSpPr>
            <a:spLocks noGrp="1"/>
          </p:cNvSpPr>
          <p:nvPr>
            <p:ph sz="half" idx="4294967295"/>
          </p:nvPr>
        </p:nvSpPr>
        <p:spPr>
          <a:xfrm>
            <a:off x="541610" y="1431011"/>
            <a:ext cx="4747842" cy="3239464"/>
          </a:xfrm>
        </p:spPr>
        <p:txBody>
          <a:bodyPr vert="horz" lIns="91440" tIns="45720" rIns="91440" bIns="45720" rtlCol="0">
            <a:normAutofit/>
          </a:bodyPr>
          <a:lstStyle/>
          <a:p>
            <a:pPr marL="0" indent="0" algn="just">
              <a:lnSpc>
                <a:spcPts val="1800"/>
              </a:lnSpc>
              <a:spcBef>
                <a:spcPts val="1000"/>
              </a:spcBef>
              <a:spcAft>
                <a:spcPts val="600"/>
              </a:spcAft>
              <a:buNone/>
            </a:pPr>
            <a:r>
              <a:rPr lang="en-US" sz="1800" dirty="0">
                <a:solidFill>
                  <a:prstClr val="black">
                    <a:lumMod val="75000"/>
                    <a:lumOff val="25000"/>
                  </a:prstClr>
                </a:solidFill>
                <a:latin typeface="Calibri" panose="020F0502020204030204" pitchFamily="34" charset="0"/>
                <a:cs typeface="Calibri" panose="020F0502020204030204" pitchFamily="34" charset="0"/>
              </a:rPr>
              <a:t>The SOLID principles were developed to combat these problematic design patterns. The broad goal of the SOLID principles is to reduce dependencies so that engineers change one area of software without impacting others. Additionally, they're intended to make designs easier to understand, maintain, and extend.</a:t>
            </a:r>
          </a:p>
        </p:txBody>
      </p:sp>
      <p:pic>
        <p:nvPicPr>
          <p:cNvPr id="7" name="Morph video" descr="Video showing an example of the Morph feature which can be played or paused using the short-key Alt+P">
            <a:hlinkClick r:id="" action="ppaction://media"/>
            <a:extLst>
              <a:ext uri="{FF2B5EF4-FFF2-40B4-BE49-F238E27FC236}">
                <a16:creationId xmlns=""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 xmlns:p173="http://schemas.microsoft.com/office/powerpoint/2017/3/main" displayLoc="media">
                        <p173:trackLst>
                          <p173:track id="{7D80394A-61EE-4513-90D2-E9A3DA581656}" label="caption" lang="" r:embed="rId4"/>
                        </p173:trackLst>
                      </p173:tracksInfo>
                    </p:ext>
                  </p14:extLst>
                </p14:media>
              </p:ext>
            </p:extLst>
          </p:nvPr>
        </p:nvPicPr>
        <p:blipFill>
          <a:blip r:embed="rId5"/>
          <a:stretch>
            <a:fillRect/>
          </a:stretch>
        </p:blipFill>
        <p:spPr>
          <a:xfrm>
            <a:off x="5868168" y="1444423"/>
            <a:ext cx="4115631" cy="1652381"/>
          </a:xfrm>
        </p:spPr>
      </p:pic>
      <p:pic>
        <p:nvPicPr>
          <p:cNvPr id="1026" name="Picture 2" descr="https://s7280.pcdn.co/wp-content/uploads/2020/06/solid-design-principles.jpg.optima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418" y="1434903"/>
            <a:ext cx="6399970" cy="331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Single Responsibility Principle (SRP)</a:t>
            </a:r>
          </a:p>
        </p:txBody>
      </p:sp>
      <p:sp>
        <p:nvSpPr>
          <p:cNvPr id="17" name="Content Placeholder 17"/>
          <p:cNvSpPr txBox="1">
            <a:spLocks/>
          </p:cNvSpPr>
          <p:nvPr/>
        </p:nvSpPr>
        <p:spPr>
          <a:xfrm>
            <a:off x="959750" y="1463040"/>
            <a:ext cx="8226454" cy="57431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"A class should have one and only one reason </a:t>
            </a:r>
            <a:r>
              <a:rPr lang="en-US" sz="2000" dirty="0" smtClean="0">
                <a:solidFill>
                  <a:prstClr val="black">
                    <a:lumMod val="75000"/>
                    <a:lumOff val="25000"/>
                  </a:prstClr>
                </a:solidFill>
                <a:latin typeface="Times New Roman" pitchFamily="18" charset="0"/>
                <a:cs typeface="Times New Roman" pitchFamily="18" charset="0"/>
              </a:rPr>
              <a:t>to change"</a:t>
            </a:r>
            <a:endParaRPr lang="en-US" sz="2000" dirty="0">
              <a:solidFill>
                <a:prstClr val="black">
                  <a:lumMod val="75000"/>
                  <a:lumOff val="25000"/>
                </a:prstClr>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09" y="2037353"/>
            <a:ext cx="8550011" cy="423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6833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47114" y="247650"/>
            <a:ext cx="10269415" cy="640080"/>
          </a:xfrm>
        </p:spPr>
        <p:txBody>
          <a:bodyPr>
            <a:noAutofit/>
          </a:bodyPr>
          <a:lstStyle/>
          <a:p>
            <a:r>
              <a:rPr lang="en-US" sz="2000" b="1" i="1" dirty="0">
                <a:solidFill>
                  <a:schemeClr val="tx1"/>
                </a:solidFill>
                <a:effectLst/>
                <a:latin typeface="Calibri" panose="020F0502020204030204" pitchFamily="34" charset="0"/>
                <a:cs typeface="Calibri" panose="020F0502020204030204" pitchFamily="34" charset="0"/>
              </a:rPr>
              <a:t>The SOLID principles of Object-Oriented Design include the following 5 principles:</a:t>
            </a:r>
            <a:endParaRPr lang="en-US" sz="2000" i="1" dirty="0">
              <a:solidFill>
                <a:schemeClr val="tx1"/>
              </a:solidFill>
              <a:latin typeface="Calibri" panose="020F0502020204030204" pitchFamily="34" charset="0"/>
              <a:cs typeface="Calibri" panose="020F0502020204030204"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96" y="1252023"/>
            <a:ext cx="10843553" cy="496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810916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Single Responsibility Principle (SRP)</a:t>
            </a:r>
          </a:p>
        </p:txBody>
      </p:sp>
      <p:sp>
        <p:nvSpPr>
          <p:cNvPr id="31" name="Content Placeholder 17"/>
          <p:cNvSpPr txBox="1">
            <a:spLocks/>
          </p:cNvSpPr>
          <p:nvPr/>
        </p:nvSpPr>
        <p:spPr>
          <a:xfrm>
            <a:off x="668509" y="1288090"/>
            <a:ext cx="6063176" cy="56884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How to </a:t>
            </a:r>
            <a:r>
              <a:rPr lang="en-US" sz="2000" dirty="0" smtClean="0">
                <a:solidFill>
                  <a:prstClr val="black">
                    <a:lumMod val="75000"/>
                    <a:lumOff val="25000"/>
                  </a:prstClr>
                </a:solidFill>
                <a:latin typeface="Times New Roman" pitchFamily="18" charset="0"/>
                <a:cs typeface="Times New Roman" pitchFamily="18" charset="0"/>
              </a:rPr>
              <a:t>Solve </a:t>
            </a:r>
            <a:r>
              <a:rPr lang="en-US" sz="2000" dirty="0">
                <a:solidFill>
                  <a:prstClr val="black">
                    <a:lumMod val="75000"/>
                    <a:lumOff val="25000"/>
                  </a:prstClr>
                </a:solidFill>
                <a:latin typeface="Times New Roman" pitchFamily="18" charset="0"/>
                <a:cs typeface="Times New Roman" pitchFamily="18" charset="0"/>
              </a:rPr>
              <a:t>this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358" y="1288090"/>
            <a:ext cx="14859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097" y="2942200"/>
            <a:ext cx="6541477" cy="295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38811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sp>
        <p:nvSpPr>
          <p:cNvPr id="17" name="Content Placeholder 17"/>
          <p:cNvSpPr txBox="1">
            <a:spLocks/>
          </p:cNvSpPr>
          <p:nvPr/>
        </p:nvSpPr>
        <p:spPr>
          <a:xfrm>
            <a:off x="959750" y="1463040"/>
            <a:ext cx="8226454" cy="57431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"Software entities should be </a:t>
            </a:r>
            <a:r>
              <a:rPr lang="en-US" sz="2000" b="1" i="1" dirty="0">
                <a:solidFill>
                  <a:schemeClr val="accent1"/>
                </a:solidFill>
                <a:latin typeface="Times New Roman" pitchFamily="18" charset="0"/>
                <a:cs typeface="Times New Roman" pitchFamily="18" charset="0"/>
              </a:rPr>
              <a:t>open</a:t>
            </a:r>
            <a:r>
              <a:rPr lang="en-US" sz="2000" dirty="0">
                <a:solidFill>
                  <a:prstClr val="black">
                    <a:lumMod val="75000"/>
                    <a:lumOff val="25000"/>
                  </a:prstClr>
                </a:solidFill>
                <a:latin typeface="Times New Roman" pitchFamily="18" charset="0"/>
                <a:cs typeface="Times New Roman" pitchFamily="18" charset="0"/>
              </a:rPr>
              <a:t> for extension , but </a:t>
            </a:r>
            <a:r>
              <a:rPr lang="en-US" sz="2000" b="1" i="1" dirty="0">
                <a:solidFill>
                  <a:schemeClr val="accent1"/>
                </a:solidFill>
                <a:latin typeface="Times New Roman" pitchFamily="18" charset="0"/>
                <a:cs typeface="Times New Roman" pitchFamily="18" charset="0"/>
              </a:rPr>
              <a:t>closed</a:t>
            </a:r>
            <a:r>
              <a:rPr lang="en-US" sz="2000" dirty="0">
                <a:solidFill>
                  <a:prstClr val="black">
                    <a:lumMod val="75000"/>
                    <a:lumOff val="25000"/>
                  </a:prstClr>
                </a:solidFill>
                <a:latin typeface="Times New Roman" pitchFamily="18" charset="0"/>
                <a:cs typeface="Times New Roman" pitchFamily="18" charset="0"/>
              </a:rPr>
              <a:t> for modification"</a:t>
            </a:r>
          </a:p>
        </p:txBody>
      </p:sp>
      <p:pic>
        <p:nvPicPr>
          <p:cNvPr id="4098" name="Picture 2" descr="Open-Closed Princi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278" y="1899138"/>
            <a:ext cx="8623495" cy="3629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0004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1" y="1448166"/>
            <a:ext cx="11057206" cy="455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71856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8604" y="1265504"/>
            <a:ext cx="6133513" cy="458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337624" y="1434904"/>
            <a:ext cx="5078438" cy="3123027"/>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000" i="1" dirty="0" smtClean="0">
                <a:latin typeface="Times New Roman" pitchFamily="18" charset="0"/>
                <a:cs typeface="Times New Roman" pitchFamily="18" charset="0"/>
              </a:rPr>
              <a:t>  The </a:t>
            </a:r>
            <a:r>
              <a:rPr lang="en-US" sz="2000" i="1" dirty="0">
                <a:latin typeface="Times New Roman" pitchFamily="18" charset="0"/>
                <a:cs typeface="Times New Roman" pitchFamily="18" charset="0"/>
              </a:rPr>
              <a:t>inheritance is a good way to apply </a:t>
            </a:r>
            <a:r>
              <a:rPr lang="en-US" sz="2000" i="1" dirty="0" smtClean="0">
                <a:latin typeface="Times New Roman" pitchFamily="18" charset="0"/>
                <a:cs typeface="Times New Roman" pitchFamily="18" charset="0"/>
              </a:rPr>
              <a:t>the OCP</a:t>
            </a:r>
            <a:r>
              <a:rPr lang="en-US" sz="2000" i="1" dirty="0">
                <a:latin typeface="Times New Roman" pitchFamily="18" charset="0"/>
                <a:cs typeface="Times New Roman" pitchFamily="18" charset="0"/>
              </a:rPr>
              <a:t>; we don’t change the source code of the </a:t>
            </a:r>
            <a:r>
              <a:rPr lang="en-US" sz="2000" b="1" i="1" dirty="0" smtClean="0">
                <a:solidFill>
                  <a:schemeClr val="accent1"/>
                </a:solidFill>
                <a:latin typeface="Times New Roman" pitchFamily="18" charset="0"/>
                <a:cs typeface="Times New Roman" pitchFamily="18" charset="0"/>
              </a:rPr>
              <a:t>Payment</a:t>
            </a:r>
            <a:r>
              <a:rPr lang="en-US" sz="2000" i="1" dirty="0" smtClean="0">
                <a:latin typeface="Times New Roman" pitchFamily="18" charset="0"/>
                <a:cs typeface="Times New Roman" pitchFamily="18" charset="0"/>
              </a:rPr>
              <a:t> class</a:t>
            </a:r>
            <a:r>
              <a:rPr lang="en-US" sz="2000" i="1" dirty="0">
                <a:latin typeface="Times New Roman" pitchFamily="18" charset="0"/>
                <a:cs typeface="Times New Roman" pitchFamily="18" charset="0"/>
              </a:rPr>
              <a:t>. But we introduced coupling between it and the </a:t>
            </a:r>
            <a:r>
              <a:rPr lang="en-US" sz="2000" b="1" i="1" dirty="0" err="1" smtClean="0">
                <a:solidFill>
                  <a:schemeClr val="accent1"/>
                </a:solidFill>
                <a:latin typeface="Times New Roman" pitchFamily="18" charset="0"/>
                <a:cs typeface="Times New Roman" pitchFamily="18" charset="0"/>
              </a:rPr>
              <a:t>CashPayment</a:t>
            </a:r>
            <a:r>
              <a:rPr lang="en-US" sz="2000" i="1" dirty="0" smtClean="0">
                <a:solidFill>
                  <a:schemeClr val="accent1"/>
                </a:solidFill>
                <a:latin typeface="Times New Roman" pitchFamily="18" charset="0"/>
                <a:cs typeface="Times New Roman" pitchFamily="18" charset="0"/>
              </a:rPr>
              <a:t> </a:t>
            </a:r>
            <a:r>
              <a:rPr lang="en-US" sz="2000" i="1" dirty="0" smtClean="0">
                <a:latin typeface="Times New Roman" pitchFamily="18" charset="0"/>
                <a:cs typeface="Times New Roman" pitchFamily="18" charset="0"/>
              </a:rPr>
              <a:t>and </a:t>
            </a:r>
            <a:r>
              <a:rPr lang="en-US" sz="2000" b="1" i="1" dirty="0" err="1" smtClean="0">
                <a:solidFill>
                  <a:schemeClr val="accent1"/>
                </a:solidFill>
                <a:latin typeface="Times New Roman" pitchFamily="18" charset="0"/>
                <a:cs typeface="Times New Roman" pitchFamily="18" charset="0"/>
              </a:rPr>
              <a:t>CreditCardPayment</a:t>
            </a:r>
            <a:r>
              <a:rPr lang="en-US" sz="2000" i="1" dirty="0" smtClean="0">
                <a:solidFill>
                  <a:schemeClr val="accent1"/>
                </a:solidFill>
                <a:latin typeface="Times New Roman" pitchFamily="18" charset="0"/>
                <a:cs typeface="Times New Roman" pitchFamily="18" charset="0"/>
              </a:rPr>
              <a:t> </a:t>
            </a:r>
            <a:r>
              <a:rPr lang="en-US" sz="2000" i="1" dirty="0" smtClean="0">
                <a:latin typeface="Times New Roman" pitchFamily="18" charset="0"/>
                <a:cs typeface="Times New Roman" pitchFamily="18" charset="0"/>
              </a:rPr>
              <a:t>class</a:t>
            </a:r>
            <a:r>
              <a:rPr lang="en-US" sz="2000" i="1" dirty="0">
                <a:latin typeface="Times New Roman" pitchFamily="18" charset="0"/>
                <a:cs typeface="Times New Roman" pitchFamily="18" charset="0"/>
              </a:rPr>
              <a:t>. In a real example, you will use inheritance with concrete classes that have many methods, and sometimes we don’t need this coupling.</a:t>
            </a:r>
          </a:p>
          <a:p>
            <a:pPr marL="171450" indent="-171450"/>
            <a:r>
              <a:rPr lang="en-US" sz="2000" i="1" dirty="0" smtClean="0">
                <a:latin typeface="Times New Roman" pitchFamily="18" charset="0"/>
                <a:cs typeface="Times New Roman" pitchFamily="18" charset="0"/>
              </a:rPr>
              <a:t>  What </a:t>
            </a:r>
            <a:r>
              <a:rPr lang="en-US" sz="2000" i="1" dirty="0">
                <a:latin typeface="Times New Roman" pitchFamily="18" charset="0"/>
                <a:cs typeface="Times New Roman" pitchFamily="18" charset="0"/>
              </a:rPr>
              <a:t>I loved about software engineering is that always there is a better way, 🤗</a:t>
            </a:r>
          </a:p>
        </p:txBody>
      </p:sp>
    </p:spTree>
    <p:extLst>
      <p:ext uri="{BB962C8B-B14F-4D97-AF65-F5344CB8AC3E}">
        <p14:creationId xmlns:p14="http://schemas.microsoft.com/office/powerpoint/2010/main" val="39624061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sp>
        <p:nvSpPr>
          <p:cNvPr id="5" name="Title 2"/>
          <p:cNvSpPr txBox="1">
            <a:spLocks/>
          </p:cNvSpPr>
          <p:nvPr/>
        </p:nvSpPr>
        <p:spPr>
          <a:xfrm>
            <a:off x="633045" y="1336430"/>
            <a:ext cx="10564837" cy="801859"/>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000" dirty="0">
                <a:latin typeface="Times New Roman" pitchFamily="18" charset="0"/>
                <a:cs typeface="Times New Roman" pitchFamily="18" charset="0"/>
              </a:rPr>
              <a:t>"A subclass should behave in such a way that it will not cause problems when used instead of the superclass"</a:t>
            </a:r>
          </a:p>
        </p:txBody>
      </p:sp>
      <p:pic>
        <p:nvPicPr>
          <p:cNvPr id="8194" name="Picture 2" descr="SOLID: Principio de Sustitución de Lisko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788" y="2138289"/>
            <a:ext cx="6344528" cy="364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9224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47" y="1505243"/>
            <a:ext cx="8022873" cy="4304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23210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915" y="1297086"/>
            <a:ext cx="8027597" cy="38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5474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Liskov’s Substitution Principle (LSP)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915" y="1297086"/>
            <a:ext cx="8027597" cy="38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6184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p>
        </p:txBody>
      </p:sp>
      <p:sp>
        <p:nvSpPr>
          <p:cNvPr id="4" name="Title 2"/>
          <p:cNvSpPr txBox="1">
            <a:spLocks/>
          </p:cNvSpPr>
          <p:nvPr/>
        </p:nvSpPr>
        <p:spPr>
          <a:xfrm>
            <a:off x="673607" y="1402315"/>
            <a:ext cx="10468005" cy="640080"/>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sz="2400" dirty="0">
                <a:latin typeface="Times New Roman" pitchFamily="18" charset="0"/>
                <a:cs typeface="Times New Roman" pitchFamily="18" charset="0"/>
              </a:rPr>
              <a:t>"Clients should not be forced to depend upon interfaces that they </a:t>
            </a:r>
            <a:r>
              <a:rPr lang="en-US" sz="2400" dirty="0" smtClean="0">
                <a:latin typeface="Times New Roman" pitchFamily="18" charset="0"/>
                <a:cs typeface="Times New Roman" pitchFamily="18" charset="0"/>
              </a:rPr>
              <a:t>don't </a:t>
            </a:r>
            <a:r>
              <a:rPr lang="en-US" sz="2400" dirty="0">
                <a:latin typeface="Times New Roman" pitchFamily="18" charset="0"/>
                <a:cs typeface="Times New Roman" pitchFamily="18" charset="0"/>
              </a:rPr>
              <a:t>use"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699" y="2187160"/>
            <a:ext cx="6311999" cy="252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224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922" y="1442523"/>
            <a:ext cx="7370078" cy="355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687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i="0" dirty="0">
                <a:solidFill>
                  <a:schemeClr val="tx1"/>
                </a:solidFill>
                <a:effectLst/>
                <a:latin typeface="Calibri" panose="020F0502020204030204" pitchFamily="34" charset="0"/>
                <a:cs typeface="Calibri" panose="020F0502020204030204" pitchFamily="34" charset="0"/>
              </a:rPr>
              <a:t>Why important SOLID principles?</a:t>
            </a:r>
            <a:endParaRPr lang="en-US" dirty="0">
              <a:latin typeface="Calibri" panose="020F0502020204030204" pitchFamily="34" charset="0"/>
              <a:cs typeface="Calibri" panose="020F0502020204030204" pitchFamily="34" charset="0"/>
            </a:endParaRPr>
          </a:p>
        </p:txBody>
      </p:sp>
      <p:sp>
        <p:nvSpPr>
          <p:cNvPr id="5" name="Content Placeholder 4"/>
          <p:cNvSpPr>
            <a:spLocks noGrp="1"/>
          </p:cNvSpPr>
          <p:nvPr>
            <p:ph sz="half" idx="4294967295"/>
          </p:nvPr>
        </p:nvSpPr>
        <p:spPr>
          <a:xfrm>
            <a:off x="541610" y="1431011"/>
            <a:ext cx="4747842" cy="3239464"/>
          </a:xfrm>
        </p:spPr>
        <p:txBody>
          <a:bodyPr vert="horz" lIns="91440" tIns="45720" rIns="91440" bIns="45720" rtlCol="0">
            <a:normAutofit/>
          </a:bodyPr>
          <a:lstStyle/>
          <a:p>
            <a:pPr marL="0" indent="0" algn="just">
              <a:lnSpc>
                <a:spcPts val="1800"/>
              </a:lnSpc>
              <a:spcBef>
                <a:spcPts val="1000"/>
              </a:spcBef>
              <a:spcAft>
                <a:spcPts val="600"/>
              </a:spcAft>
              <a:buNone/>
            </a:pPr>
            <a:r>
              <a:rPr lang="en-US" sz="1800" dirty="0">
                <a:solidFill>
                  <a:prstClr val="black">
                    <a:lumMod val="75000"/>
                    <a:lumOff val="25000"/>
                  </a:prstClr>
                </a:solidFill>
                <a:latin typeface="Calibri" panose="020F0502020204030204" pitchFamily="34" charset="0"/>
                <a:cs typeface="Calibri" panose="020F0502020204030204" pitchFamily="34" charset="0"/>
              </a:rPr>
              <a:t>The SOLID principles were developed to combat these problematic design patterns. The broad goal of the SOLID principles is to reduce dependencies so that engineers change one area of software without impacting others. Additionally, they're intended to make designs easier to understand, maintain, and extend.</a:t>
            </a: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xmlns=""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xmlns="" displayLoc="media">
                        <p173:trackLst>
                          <p173:track id="{7D80394A-61EE-4513-90D2-E9A3DA581656}" label="caption" lang="" r:embed="rId4"/>
                        </p173:trackLst>
                      </p173:tracksInfo>
                    </p:ext>
                  </p14:extLst>
                </p14:media>
              </p:ext>
            </p:extLst>
          </p:nvPr>
        </p:nvPicPr>
        <p:blipFill>
          <a:blip r:embed="rId5"/>
          <a:stretch>
            <a:fillRect/>
          </a:stretch>
        </p:blipFill>
        <p:spPr>
          <a:xfrm>
            <a:off x="5868168" y="1444423"/>
            <a:ext cx="4115631" cy="1652381"/>
          </a:xfrm>
        </p:spPr>
      </p:pic>
      <p:pic>
        <p:nvPicPr>
          <p:cNvPr id="1026" name="Picture 2" descr="https://s7280.pcdn.co/wp-content/uploads/2020/06/solid-design-principles.jpg.optima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418" y="1434903"/>
            <a:ext cx="6399970" cy="33199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3504432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Interface Segregation Principle (ISP)</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491" y="1339143"/>
            <a:ext cx="42481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025" y="1674054"/>
            <a:ext cx="5888282" cy="2854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574" y="3816669"/>
            <a:ext cx="5763137" cy="2429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4753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Dependency Inversion Principle (DIP)</a:t>
            </a:r>
          </a:p>
        </p:txBody>
      </p:sp>
      <p:sp>
        <p:nvSpPr>
          <p:cNvPr id="5" name="Title 2"/>
          <p:cNvSpPr txBox="1">
            <a:spLocks/>
          </p:cNvSpPr>
          <p:nvPr/>
        </p:nvSpPr>
        <p:spPr>
          <a:xfrm>
            <a:off x="673606" y="1477108"/>
            <a:ext cx="9609877" cy="1505243"/>
          </a:xfrm>
          <a:prstGeom prst="rect">
            <a:avLst/>
          </a:prstGeom>
        </p:spPr>
        <p:txBody>
          <a:bodyPr vert="horz" lIns="91440" tIns="45720" rIns="91440" bIns="45720" rtlCol="0" anchor="b" anchorCtr="0">
            <a:normAutofit fontScale="77500" lnSpcReduction="20000"/>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171450" indent="-171450"/>
            <a:r>
              <a:rPr lang="en-US" i="1" dirty="0">
                <a:latin typeface="Times New Roman" pitchFamily="18" charset="0"/>
                <a:cs typeface="Times New Roman" pitchFamily="18" charset="0"/>
              </a:rPr>
              <a:t>"</a:t>
            </a:r>
            <a:r>
              <a:rPr lang="en-US" b="1" i="1" dirty="0">
                <a:solidFill>
                  <a:schemeClr val="accent1"/>
                </a:solidFill>
                <a:latin typeface="Times New Roman" pitchFamily="18" charset="0"/>
                <a:cs typeface="Times New Roman" pitchFamily="18" charset="0"/>
              </a:rPr>
              <a:t>High-level</a:t>
            </a:r>
            <a:r>
              <a:rPr lang="en-US" i="1" dirty="0">
                <a:latin typeface="Times New Roman" pitchFamily="18" charset="0"/>
                <a:cs typeface="Times New Roman" pitchFamily="18" charset="0"/>
              </a:rPr>
              <a:t> modules should not depend on </a:t>
            </a:r>
            <a:r>
              <a:rPr lang="en-US" b="1" i="1" dirty="0">
                <a:solidFill>
                  <a:schemeClr val="accent1"/>
                </a:solidFill>
                <a:latin typeface="Times New Roman" pitchFamily="18" charset="0"/>
                <a:cs typeface="Times New Roman" pitchFamily="18" charset="0"/>
              </a:rPr>
              <a:t>low-level </a:t>
            </a:r>
            <a:r>
              <a:rPr lang="en-US" i="1" dirty="0" smtClean="0">
                <a:latin typeface="Times New Roman" pitchFamily="18" charset="0"/>
                <a:cs typeface="Times New Roman" pitchFamily="18" charset="0"/>
              </a:rPr>
              <a:t>modules. Both </a:t>
            </a:r>
            <a:r>
              <a:rPr lang="en-US" i="1" dirty="0">
                <a:latin typeface="Times New Roman" pitchFamily="18" charset="0"/>
                <a:cs typeface="Times New Roman" pitchFamily="18" charset="0"/>
              </a:rPr>
              <a:t>should depend on abstractions."</a:t>
            </a:r>
          </a:p>
          <a:p>
            <a:pPr marL="171450" indent="-171450"/>
            <a:endParaRPr lang="en-US" i="1" dirty="0">
              <a:latin typeface="Times New Roman" pitchFamily="18" charset="0"/>
              <a:cs typeface="Times New Roman" pitchFamily="18" charset="0"/>
            </a:endParaRPr>
          </a:p>
          <a:p>
            <a:pPr marL="171450" indent="-171450"/>
            <a:r>
              <a:rPr lang="en-US" i="1" dirty="0">
                <a:latin typeface="Times New Roman" pitchFamily="18" charset="0"/>
                <a:cs typeface="Times New Roman" pitchFamily="18" charset="0"/>
              </a:rPr>
              <a:t>"</a:t>
            </a:r>
            <a:r>
              <a:rPr lang="en-US" b="1" i="1" dirty="0">
                <a:solidFill>
                  <a:schemeClr val="accent1"/>
                </a:solidFill>
                <a:latin typeface="Times New Roman" pitchFamily="18" charset="0"/>
                <a:cs typeface="Times New Roman" pitchFamily="18" charset="0"/>
              </a:rPr>
              <a:t>Abstractions</a:t>
            </a:r>
            <a:r>
              <a:rPr lang="en-US" i="1" dirty="0">
                <a:latin typeface="Times New Roman" pitchFamily="18" charset="0"/>
                <a:cs typeface="Times New Roman" pitchFamily="18" charset="0"/>
              </a:rPr>
              <a:t> should not depend upon </a:t>
            </a:r>
            <a:r>
              <a:rPr lang="en-US" i="1" dirty="0" smtClean="0">
                <a:latin typeface="Times New Roman" pitchFamily="18" charset="0"/>
                <a:cs typeface="Times New Roman" pitchFamily="18" charset="0"/>
              </a:rPr>
              <a:t>details. </a:t>
            </a:r>
            <a:r>
              <a:rPr lang="en-US" b="1" i="1" dirty="0" smtClean="0">
                <a:solidFill>
                  <a:schemeClr val="accent1"/>
                </a:solidFill>
                <a:latin typeface="Times New Roman" pitchFamily="18" charset="0"/>
                <a:cs typeface="Times New Roman" pitchFamily="18" charset="0"/>
              </a:rPr>
              <a:t>Details</a:t>
            </a:r>
            <a:r>
              <a:rPr lang="en-US" i="1" dirty="0" smtClean="0">
                <a:solidFill>
                  <a:schemeClr val="accent1"/>
                </a:solidFill>
                <a:latin typeface="Times New Roman" pitchFamily="18" charset="0"/>
                <a:cs typeface="Times New Roman" pitchFamily="18" charset="0"/>
              </a:rPr>
              <a:t> </a:t>
            </a:r>
            <a:r>
              <a:rPr lang="en-US" i="1" dirty="0">
                <a:latin typeface="Times New Roman" pitchFamily="18" charset="0"/>
                <a:cs typeface="Times New Roman" pitchFamily="18" charset="0"/>
              </a:rPr>
              <a:t>should depend upon abstraction"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268" y="3205749"/>
            <a:ext cx="5895975"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309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Dependency Inversion Principle (DIP)</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634" y="1292175"/>
            <a:ext cx="5991812" cy="277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22" y="1292176"/>
            <a:ext cx="4203016" cy="243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22" y="3842531"/>
            <a:ext cx="342929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4207" y="3993026"/>
            <a:ext cx="3641333" cy="254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0023" y="4164037"/>
            <a:ext cx="3533630" cy="2174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3437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Keep in Mind</a:t>
            </a:r>
          </a:p>
        </p:txBody>
      </p:sp>
      <p:sp>
        <p:nvSpPr>
          <p:cNvPr id="2" name="Rectangle 1"/>
          <p:cNvSpPr/>
          <p:nvPr/>
        </p:nvSpPr>
        <p:spPr>
          <a:xfrm>
            <a:off x="1364567" y="1794359"/>
            <a:ext cx="6822830" cy="2246769"/>
          </a:xfrm>
          <a:prstGeom prst="rect">
            <a:avLst/>
          </a:prstGeom>
        </p:spPr>
        <p:txBody>
          <a:bodyPr wrap="square">
            <a:spAutoFit/>
          </a:bodyPr>
          <a:lstStyle/>
          <a:p>
            <a:r>
              <a:rPr lang="en-US" sz="2000" dirty="0"/>
              <a:t>DRY - </a:t>
            </a:r>
            <a:r>
              <a:rPr lang="en-US" sz="2000" b="1" dirty="0" smtClean="0">
                <a:solidFill>
                  <a:schemeClr val="accent1"/>
                </a:solidFill>
              </a:rPr>
              <a:t>D</a:t>
            </a:r>
            <a:r>
              <a:rPr lang="en-US" sz="2000" dirty="0" smtClean="0"/>
              <a:t>on't </a:t>
            </a:r>
            <a:r>
              <a:rPr lang="en-US" sz="2000" b="1" dirty="0">
                <a:solidFill>
                  <a:schemeClr val="accent1"/>
                </a:solidFill>
              </a:rPr>
              <a:t>r</a:t>
            </a:r>
            <a:r>
              <a:rPr lang="en-US" sz="2000" dirty="0"/>
              <a:t>epeat </a:t>
            </a:r>
            <a:r>
              <a:rPr lang="en-US" sz="2000" b="1" dirty="0">
                <a:solidFill>
                  <a:schemeClr val="accent1"/>
                </a:solidFill>
              </a:rPr>
              <a:t>y</a:t>
            </a:r>
            <a:r>
              <a:rPr lang="en-US" sz="2000" dirty="0"/>
              <a:t>ourself</a:t>
            </a:r>
          </a:p>
          <a:p>
            <a:r>
              <a:rPr lang="en-US" sz="2000" dirty="0"/>
              <a:t>+</a:t>
            </a:r>
          </a:p>
          <a:p>
            <a:r>
              <a:rPr lang="en-US" sz="2000" dirty="0"/>
              <a:t>SLAP - </a:t>
            </a:r>
            <a:r>
              <a:rPr lang="en-US" sz="2000" b="1" dirty="0">
                <a:solidFill>
                  <a:schemeClr val="accent1"/>
                </a:solidFill>
              </a:rPr>
              <a:t>S</a:t>
            </a:r>
            <a:r>
              <a:rPr lang="en-US" sz="2000" dirty="0"/>
              <a:t>ingle layer </a:t>
            </a:r>
            <a:r>
              <a:rPr lang="en-US" sz="2000" b="1" dirty="0">
                <a:solidFill>
                  <a:schemeClr val="accent1"/>
                </a:solidFill>
              </a:rPr>
              <a:t>a</a:t>
            </a:r>
            <a:r>
              <a:rPr lang="en-US" sz="2000" dirty="0"/>
              <a:t>bstraction </a:t>
            </a:r>
            <a:r>
              <a:rPr lang="en-US" sz="2000" b="1" dirty="0">
                <a:solidFill>
                  <a:schemeClr val="accent1"/>
                </a:solidFill>
              </a:rPr>
              <a:t>p</a:t>
            </a:r>
            <a:r>
              <a:rPr lang="en-US" sz="2000" dirty="0"/>
              <a:t>rinciple</a:t>
            </a:r>
          </a:p>
          <a:p>
            <a:r>
              <a:rPr lang="en-US" sz="2000" dirty="0"/>
              <a:t>+</a:t>
            </a:r>
          </a:p>
          <a:p>
            <a:r>
              <a:rPr lang="en-US" sz="2000" dirty="0"/>
              <a:t>SOLID </a:t>
            </a:r>
          </a:p>
          <a:p>
            <a:endParaRPr lang="en-US" sz="2000" dirty="0"/>
          </a:p>
          <a:p>
            <a:r>
              <a:rPr lang="en-US" sz="2000" dirty="0"/>
              <a:t>            BEST DEVELOPER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907" y="3191241"/>
            <a:ext cx="9810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996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171450" indent="-171450"/>
            <a:r>
              <a:rPr lang="en-US" sz="3600" b="1" dirty="0">
                <a:latin typeface="Bodoni MT" pitchFamily="18" charset="0"/>
                <a:cs typeface="Times New Roman" pitchFamily="18" charset="0"/>
              </a:rPr>
              <a:t>Keep in Mind</a:t>
            </a:r>
          </a:p>
        </p:txBody>
      </p:sp>
      <p:sp>
        <p:nvSpPr>
          <p:cNvPr id="2" name="Rectangle 1"/>
          <p:cNvSpPr/>
          <p:nvPr/>
        </p:nvSpPr>
        <p:spPr>
          <a:xfrm>
            <a:off x="1364567" y="1794359"/>
            <a:ext cx="6822830" cy="1754326"/>
          </a:xfrm>
          <a:prstGeom prst="rect">
            <a:avLst/>
          </a:prstGeom>
        </p:spPr>
        <p:txBody>
          <a:bodyPr wrap="square">
            <a:spAutoFit/>
          </a:bodyPr>
          <a:lstStyle/>
          <a:p>
            <a:pPr algn="ctr"/>
            <a:r>
              <a:rPr lang="en-US" sz="5400" i="1" dirty="0">
                <a:latin typeface="Bodoni MT" pitchFamily="18" charset="0"/>
              </a:rPr>
              <a:t>Enjoy code and </a:t>
            </a:r>
          </a:p>
          <a:p>
            <a:pPr algn="ctr"/>
            <a:r>
              <a:rPr lang="en-US" sz="5400" i="1" dirty="0">
                <a:latin typeface="Bodoni MT" pitchFamily="18" charset="0"/>
              </a:rPr>
              <a:t>Keep it simple!</a:t>
            </a:r>
          </a:p>
        </p:txBody>
      </p:sp>
    </p:spTree>
    <p:extLst>
      <p:ext uri="{BB962C8B-B14F-4D97-AF65-F5344CB8AC3E}">
        <p14:creationId xmlns:p14="http://schemas.microsoft.com/office/powerpoint/2010/main" val="12000886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Thank You</a:t>
            </a:r>
            <a:endParaRPr lang="en-US" dirty="0">
              <a:latin typeface="Segoe UI Light" panose="020B0502040204020203" pitchFamily="34" charset="0"/>
              <a:cs typeface="Segoe UI Light" panose="020B0502040204020203" pitchFamily="34" charset="0"/>
            </a:endParaRPr>
          </a:p>
        </p:txBody>
      </p:sp>
      <p:pic>
        <p:nvPicPr>
          <p:cNvPr id="23" name="Picture 22" descr="Robot"/>
          <p:cNvPicPr>
            <a:picLocks noChangeAspect="1"/>
          </p:cNvPicPr>
          <p:nvPr/>
        </p:nvPicPr>
        <p:blipFill>
          <a:blip r:embed="rId2"/>
          <a:stretch>
            <a:fillRect/>
          </a:stretch>
        </p:blipFill>
        <p:spPr>
          <a:xfrm>
            <a:off x="7912741" y="1646170"/>
            <a:ext cx="2775459" cy="4531804"/>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221" y="1903444"/>
            <a:ext cx="4608761" cy="3689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Single Responsibility Principle (SRP)</a:t>
            </a:r>
            <a:endParaRPr lang="en-US" dirty="0"/>
          </a:p>
        </p:txBody>
      </p:sp>
      <p:pic>
        <p:nvPicPr>
          <p:cNvPr id="1026" name="Picture 2" descr="https://camo.qiitausercontent.com/5ffa86909c353a92d38be0d453aaab78962e7db8/68747470733a2f2f6d69726f2e6d656469756d2e636f6d2f6d61782f343830302f312a50336f4f4e7a39446133546331773937664d5637335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7249" y="1406768"/>
            <a:ext cx="6541477" cy="405149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0167" y="1209820"/>
            <a:ext cx="4614202" cy="3643532"/>
          </a:xfrm>
          <a:prstGeom prst="rect">
            <a:avLst/>
          </a:prstGeom>
        </p:spPr>
        <p:txBody>
          <a:bodyPr vert="horz" lIns="91440" tIns="45720" rIns="91440" bIns="45720" rtlCol="0" anchor="b" anchorCtr="0">
            <a:normAutofit lnSpcReduction="10000"/>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algn="just"/>
            <a:r>
              <a:rPr lang="en-US" sz="2200" dirty="0">
                <a:latin typeface="Times New Roman" panose="02020603050405020304" pitchFamily="18" charset="0"/>
                <a:cs typeface="Times New Roman" panose="02020603050405020304" pitchFamily="18" charset="0"/>
              </a:rPr>
              <a:t>The more responsibility a class has, the more likely it is to introduce bugs. This is because making changes to one of those responsibilities can unknowingly affect other responsibilities.</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Purpose</a:t>
            </a:r>
          </a:p>
          <a:p>
            <a:pPr algn="just"/>
            <a:r>
              <a:rPr lang="en-US" sz="2200" dirty="0">
                <a:latin typeface="Times New Roman" panose="02020603050405020304" pitchFamily="18" charset="0"/>
                <a:cs typeface="Times New Roman" panose="02020603050405020304" pitchFamily="18" charset="0"/>
              </a:rPr>
              <a:t>This principle aims to isolate behavior so that even if a change results in a bug, it doesn't affect other unrelated behavior.</a:t>
            </a:r>
          </a:p>
        </p:txBody>
      </p:sp>
    </p:spTree>
    <p:extLst>
      <p:ext uri="{BB962C8B-B14F-4D97-AF65-F5344CB8AC3E}">
        <p14:creationId xmlns:p14="http://schemas.microsoft.com/office/powerpoint/2010/main" val="397222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Single Responsibility Principle (SRP)</a:t>
            </a:r>
          </a:p>
        </p:txBody>
      </p:sp>
      <p:sp>
        <p:nvSpPr>
          <p:cNvPr id="17" name="Content Placeholder 17"/>
          <p:cNvSpPr txBox="1">
            <a:spLocks/>
          </p:cNvSpPr>
          <p:nvPr/>
        </p:nvSpPr>
        <p:spPr>
          <a:xfrm>
            <a:off x="959750" y="1463040"/>
            <a:ext cx="8226454" cy="57431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"A class should have one and only one reason </a:t>
            </a:r>
            <a:r>
              <a:rPr lang="en-US" sz="2000" dirty="0" smtClean="0">
                <a:solidFill>
                  <a:prstClr val="black">
                    <a:lumMod val="75000"/>
                    <a:lumOff val="25000"/>
                  </a:prstClr>
                </a:solidFill>
                <a:latin typeface="Times New Roman" pitchFamily="18" charset="0"/>
                <a:cs typeface="Times New Roman" pitchFamily="18" charset="0"/>
              </a:rPr>
              <a:t>to change"</a:t>
            </a:r>
            <a:endParaRPr lang="en-US" sz="2000" dirty="0">
              <a:solidFill>
                <a:prstClr val="black">
                  <a:lumMod val="75000"/>
                  <a:lumOff val="25000"/>
                </a:prstClr>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09" y="2037353"/>
            <a:ext cx="8550011" cy="423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1585786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Single Responsibility Principle (SRP)</a:t>
            </a:r>
          </a:p>
        </p:txBody>
      </p:sp>
      <p:sp>
        <p:nvSpPr>
          <p:cNvPr id="31" name="Content Placeholder 17"/>
          <p:cNvSpPr txBox="1">
            <a:spLocks/>
          </p:cNvSpPr>
          <p:nvPr/>
        </p:nvSpPr>
        <p:spPr>
          <a:xfrm>
            <a:off x="668509" y="1288090"/>
            <a:ext cx="6063176" cy="56884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How to </a:t>
            </a:r>
            <a:r>
              <a:rPr lang="en-US" sz="2000" dirty="0" smtClean="0">
                <a:solidFill>
                  <a:prstClr val="black">
                    <a:lumMod val="75000"/>
                    <a:lumOff val="25000"/>
                  </a:prstClr>
                </a:solidFill>
                <a:latin typeface="Times New Roman" pitchFamily="18" charset="0"/>
                <a:cs typeface="Times New Roman" pitchFamily="18" charset="0"/>
              </a:rPr>
              <a:t>Solve </a:t>
            </a:r>
            <a:r>
              <a:rPr lang="en-US" sz="2000" dirty="0">
                <a:solidFill>
                  <a:prstClr val="black">
                    <a:lumMod val="75000"/>
                    <a:lumOff val="25000"/>
                  </a:prstClr>
                </a:solidFill>
                <a:latin typeface="Times New Roman" pitchFamily="18" charset="0"/>
                <a:cs typeface="Times New Roman" pitchFamily="18" charset="0"/>
              </a:rPr>
              <a:t>this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358" y="1288090"/>
            <a:ext cx="14859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097" y="2942200"/>
            <a:ext cx="6541477" cy="295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2227318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171450" indent="-171450"/>
            <a:r>
              <a:rPr lang="en-US" b="1" dirty="0">
                <a:latin typeface="Times New Roman" pitchFamily="18" charset="0"/>
                <a:cs typeface="Times New Roman" pitchFamily="18" charset="0"/>
              </a:rPr>
              <a:t>Open/Closed Principle</a:t>
            </a:r>
          </a:p>
        </p:txBody>
      </p:sp>
      <p:sp>
        <p:nvSpPr>
          <p:cNvPr id="17" name="Content Placeholder 17"/>
          <p:cNvSpPr txBox="1">
            <a:spLocks/>
          </p:cNvSpPr>
          <p:nvPr/>
        </p:nvSpPr>
        <p:spPr>
          <a:xfrm>
            <a:off x="959750" y="1463040"/>
            <a:ext cx="8226454" cy="57431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2000" dirty="0">
                <a:solidFill>
                  <a:prstClr val="black">
                    <a:lumMod val="75000"/>
                    <a:lumOff val="25000"/>
                  </a:prstClr>
                </a:solidFill>
                <a:latin typeface="Times New Roman" pitchFamily="18" charset="0"/>
                <a:cs typeface="Times New Roman" pitchFamily="18" charset="0"/>
              </a:rPr>
              <a:t>"Software entities should be </a:t>
            </a:r>
            <a:r>
              <a:rPr lang="en-US" sz="2000" b="1" i="1" dirty="0">
                <a:solidFill>
                  <a:schemeClr val="accent1"/>
                </a:solidFill>
                <a:latin typeface="Times New Roman" pitchFamily="18" charset="0"/>
                <a:cs typeface="Times New Roman" pitchFamily="18" charset="0"/>
              </a:rPr>
              <a:t>open</a:t>
            </a:r>
            <a:r>
              <a:rPr lang="en-US" sz="2000" dirty="0">
                <a:solidFill>
                  <a:prstClr val="black">
                    <a:lumMod val="75000"/>
                    <a:lumOff val="25000"/>
                  </a:prstClr>
                </a:solidFill>
                <a:latin typeface="Times New Roman" pitchFamily="18" charset="0"/>
                <a:cs typeface="Times New Roman" pitchFamily="18" charset="0"/>
              </a:rPr>
              <a:t> for extension , but </a:t>
            </a:r>
            <a:r>
              <a:rPr lang="en-US" sz="2000" b="1" i="1" dirty="0">
                <a:solidFill>
                  <a:schemeClr val="accent1"/>
                </a:solidFill>
                <a:latin typeface="Times New Roman" pitchFamily="18" charset="0"/>
                <a:cs typeface="Times New Roman" pitchFamily="18" charset="0"/>
              </a:rPr>
              <a:t>closed</a:t>
            </a:r>
            <a:r>
              <a:rPr lang="en-US" sz="2000" dirty="0">
                <a:solidFill>
                  <a:prstClr val="black">
                    <a:lumMod val="75000"/>
                    <a:lumOff val="25000"/>
                  </a:prstClr>
                </a:solidFill>
                <a:latin typeface="Times New Roman" pitchFamily="18" charset="0"/>
                <a:cs typeface="Times New Roman" pitchFamily="18" charset="0"/>
              </a:rPr>
              <a:t> for modification"</a:t>
            </a:r>
          </a:p>
        </p:txBody>
      </p:sp>
      <p:pic>
        <p:nvPicPr>
          <p:cNvPr id="4098" name="Picture 2" descr="Open-Closed Princi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278" y="1899138"/>
            <a:ext cx="8623495" cy="362946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2">
            <a:extLst>
              <a:ext uri="{FF2B5EF4-FFF2-40B4-BE49-F238E27FC236}">
                <a16:creationId xmlns:a16="http://schemas.microsoft.com/office/drawing/2014/main" xmlns="" id="{3B579026-8D27-4A96-B47D-D1C0614D0CBD}"/>
              </a:ext>
            </a:extLst>
          </p:cNvPr>
          <p:cNvSpPr txBox="1">
            <a:spLocks/>
          </p:cNvSpPr>
          <p:nvPr/>
        </p:nvSpPr>
        <p:spPr>
          <a:xfrm>
            <a:off x="1364566" y="6593314"/>
            <a:ext cx="10588283" cy="26468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i="1" smtClean="0">
                <a:solidFill>
                  <a:schemeClr val="bg1"/>
                </a:solidFill>
              </a:rPr>
              <a:t>Presentation Link : https://github.com/TOWHIDCSE4/SOLID_presentation-/blob/main/TechviFy_SOLID.pptx</a:t>
            </a:r>
            <a:endParaRPr lang="en-US" sz="1400" b="1" i="1" dirty="0">
              <a:solidFill>
                <a:schemeClr val="bg1"/>
              </a:solidFill>
            </a:endParaRPr>
          </a:p>
        </p:txBody>
      </p:sp>
    </p:spTree>
    <p:extLst>
      <p:ext uri="{BB962C8B-B14F-4D97-AF65-F5344CB8AC3E}">
        <p14:creationId xmlns:p14="http://schemas.microsoft.com/office/powerpoint/2010/main" val="702673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Open/Closed Principle</a:t>
            </a:r>
            <a:endParaRPr lang="en-US" dirty="0"/>
          </a:p>
        </p:txBody>
      </p:sp>
      <p:pic>
        <p:nvPicPr>
          <p:cNvPr id="2050" name="Picture 2" descr="https://camo.qiitausercontent.com/68b2bb4ad7692926bd9a6e492f1c619b78d31776/68747470733a2f2f6d69726f2e6d656469756d2e636f6d2f6d61782f343830302f312a304d7446426d6d364c3257564d303471434a4f5a505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503" y="1195752"/>
            <a:ext cx="6710291" cy="46873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34456" y="1415179"/>
            <a:ext cx="4545507" cy="4248445"/>
          </a:xfrm>
          <a:prstGeom prst="rect">
            <a:avLst/>
          </a:prstGeom>
        </p:spPr>
        <p:txBody>
          <a:bodyPr vert="horz" lIns="91440" tIns="45720" rIns="91440" bIns="45720" rtlCol="0" anchor="b" anchorCtr="0">
            <a:normAutofit fontScale="77500" lnSpcReduction="20000"/>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algn="just"/>
            <a:r>
              <a:rPr lang="en-US" dirty="0">
                <a:latin typeface="Times New Roman" pitchFamily="18" charset="0"/>
                <a:cs typeface="Times New Roman" pitchFamily="18" charset="0"/>
              </a:rPr>
              <a:t>Changing the current behavior of a class affects all systems that use that class</a:t>
            </a:r>
            <a:r>
              <a:rPr lang="en-US" dirty="0" smtClean="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When you want to perform more functions in your class, the ideal way is to add to existing functions, not change them </a:t>
            </a:r>
            <a:r>
              <a:rPr lang="en-US" dirty="0" smtClean="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Purpose</a:t>
            </a:r>
          </a:p>
          <a:p>
            <a:pPr algn="just"/>
            <a:r>
              <a:rPr lang="en-US" dirty="0">
                <a:latin typeface="Times New Roman" pitchFamily="18" charset="0"/>
                <a:cs typeface="Times New Roman" pitchFamily="18" charset="0"/>
              </a:rPr>
              <a:t>This principle aims to extend the behavior of a class without changing the existing behavior of the class. This is to avoid bugs where the class is used.</a:t>
            </a:r>
            <a:endParaRPr lang="en-US" dirty="0"/>
          </a:p>
        </p:txBody>
      </p:sp>
    </p:spTree>
    <p:extLst>
      <p:ext uri="{BB962C8B-B14F-4D97-AF65-F5344CB8AC3E}">
        <p14:creationId xmlns:p14="http://schemas.microsoft.com/office/powerpoint/2010/main" val="210717420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f10001108_win32_fixed.potx" id="{9A9BE078-57A7-48B2-9D33-8EFC365D262A}" vid="{66905093-CF97-471D-A25F-2AFDA5521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{D5F3EC0C-AC18-4B3D-8326-A525F4A6870C}tf10001108_win32</Template>
  <TotalTime>1116</TotalTime>
  <Words>1335</Words>
  <Application>Microsoft Office PowerPoint</Application>
  <PresentationFormat>Custom</PresentationFormat>
  <Paragraphs>149</Paragraphs>
  <Slides>45</Slides>
  <Notes>1</Notes>
  <HiddenSlides>0</HiddenSlides>
  <MMClips>2</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WelcomeDoc</vt:lpstr>
      <vt:lpstr>Presentation Link : https://github.com/TOWHIDCSE4/SOLID_presentation-/blob/main/TechviFy_SOLID.pptx</vt:lpstr>
      <vt:lpstr>Contents</vt:lpstr>
      <vt:lpstr>The SOLID principles of Object-Oriented Design include the following 5 principles:</vt:lpstr>
      <vt:lpstr>Why important SOLID principles?</vt:lpstr>
      <vt:lpstr>Single Responsibility Principle (SRP)</vt:lpstr>
      <vt:lpstr>Single Responsibility Principle (SRP)</vt:lpstr>
      <vt:lpstr>Single Responsibility Principle (SRP)</vt:lpstr>
      <vt:lpstr>Open/Closed Principle</vt:lpstr>
      <vt:lpstr>Open/Closed Principle</vt:lpstr>
      <vt:lpstr>Open/Closed Principle</vt:lpstr>
      <vt:lpstr>Open/Closed Principle</vt:lpstr>
      <vt:lpstr>Liskov’s Substitution Principle (LSP)</vt:lpstr>
      <vt:lpstr>Liskov’s Substitution Principle (LSP)</vt:lpstr>
      <vt:lpstr>Liskov’s Substitution Principle (LSP)</vt:lpstr>
      <vt:lpstr>Liskov’s Substitution Principle (LSP)</vt:lpstr>
      <vt:lpstr>Trying to force a class to do something it doesn't want is wasteful and can lead to unexpected bugs if the class doesn't have the ability to do it.  A class should only perform the actions necessary to fulfill its role. Any other behavior should be removed entirely or moved elsewhere if there is a possibility that other classes might use it in the future.  Purpose The principle is to split the set of behaviors into smaller pieces so that the class does only what it needs to do.</vt:lpstr>
      <vt:lpstr>Interface Segregation Principle (ISP)</vt:lpstr>
      <vt:lpstr>Interface Segregation Principle (ISP)</vt:lpstr>
      <vt:lpstr>Interface Segregation Principle (ISP)</vt:lpstr>
      <vt:lpstr>Dependency Inversion Principle (DIP)</vt:lpstr>
      <vt:lpstr>Dependency Inversion Principle (DIP)</vt:lpstr>
      <vt:lpstr>Dependency Inversion Principle (DIP)</vt:lpstr>
      <vt:lpstr>Keep in Mind</vt:lpstr>
      <vt:lpstr>Keep in Mind</vt:lpstr>
      <vt:lpstr>Thank  you  All </vt:lpstr>
      <vt:lpstr>Contents</vt:lpstr>
      <vt:lpstr>The SOLID principles of Object-Oriented Design include the following 5 principles:</vt:lpstr>
      <vt:lpstr>Why important SOLID principles?</vt:lpstr>
      <vt:lpstr>Single Responsibility Principle (SRP)</vt:lpstr>
      <vt:lpstr>Single Responsibility Principle (SRP)</vt:lpstr>
      <vt:lpstr>Open/Closed Principle</vt:lpstr>
      <vt:lpstr>Open/Closed Principle</vt:lpstr>
      <vt:lpstr>Open/Closed Principle</vt:lpstr>
      <vt:lpstr>Liskov’s Substitution Principle (LSP)</vt:lpstr>
      <vt:lpstr>Liskov’s Substitution Principle (LSP)</vt:lpstr>
      <vt:lpstr>Liskov’s Substitution Principle (LSP)</vt:lpstr>
      <vt:lpstr>Liskov’s Substitution Principle (LSP)</vt:lpstr>
      <vt:lpstr>Interface Segregation Principle (ISP)</vt:lpstr>
      <vt:lpstr>Interface Segregation Principle (ISP)</vt:lpstr>
      <vt:lpstr>Interface Segregation Principle (ISP)</vt:lpstr>
      <vt:lpstr>Dependency Inversion Principle (DIP)</vt:lpstr>
      <vt:lpstr>Dependency Inversion Principle (DIP)</vt:lpstr>
      <vt:lpstr>Keep in Mind</vt:lpstr>
      <vt:lpstr>Keep in Mind</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solid principles in java</dc:title>
  <dc:creator>Islam Towhidul (TECHVIFY.G1)</dc:creator>
  <cp:keywords/>
  <cp:lastModifiedBy>Islam Towhidul (TECHVIFY.G1)</cp:lastModifiedBy>
  <cp:revision>42</cp:revision>
  <dcterms:created xsi:type="dcterms:W3CDTF">2022-07-27T02:35:23Z</dcterms:created>
  <dcterms:modified xsi:type="dcterms:W3CDTF">2022-08-10T07:25:27Z</dcterms:modified>
  <cp:version/>
</cp:coreProperties>
</file>